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7" r:id="rId1"/>
  </p:sldMasterIdLst>
  <p:notesMasterIdLst>
    <p:notesMasterId r:id="rId20"/>
  </p:notesMasterIdLst>
  <p:handoutMasterIdLst>
    <p:handoutMasterId r:id="rId21"/>
  </p:handoutMasterIdLst>
  <p:sldIdLst>
    <p:sldId id="256" r:id="rId2"/>
    <p:sldId id="785" r:id="rId3"/>
    <p:sldId id="825" r:id="rId4"/>
    <p:sldId id="818" r:id="rId5"/>
    <p:sldId id="826" r:id="rId6"/>
    <p:sldId id="819" r:id="rId7"/>
    <p:sldId id="827" r:id="rId8"/>
    <p:sldId id="820" r:id="rId9"/>
    <p:sldId id="828" r:id="rId10"/>
    <p:sldId id="821" r:id="rId11"/>
    <p:sldId id="829" r:id="rId12"/>
    <p:sldId id="822" r:id="rId13"/>
    <p:sldId id="830" r:id="rId14"/>
    <p:sldId id="823" r:id="rId15"/>
    <p:sldId id="831" r:id="rId16"/>
    <p:sldId id="824" r:id="rId17"/>
    <p:sldId id="832" r:id="rId18"/>
    <p:sldId id="709" r:id="rId19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101"/>
    <a:srgbClr val="006666"/>
    <a:srgbClr val="3DC3C3"/>
    <a:srgbClr val="12015B"/>
    <a:srgbClr val="005250"/>
    <a:srgbClr val="FF5B5F"/>
    <a:srgbClr val="FF7C80"/>
    <a:srgbClr val="0C1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8" autoAdjust="0"/>
    <p:restoredTop sz="94530" autoAdjust="0"/>
  </p:normalViewPr>
  <p:slideViewPr>
    <p:cSldViewPr>
      <p:cViewPr varScale="1">
        <p:scale>
          <a:sx n="66" d="100"/>
          <a:sy n="66" d="100"/>
        </p:scale>
        <p:origin x="1234" y="3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028"/>
    </p:cViewPr>
  </p:sorterViewPr>
  <p:notesViewPr>
    <p:cSldViewPr>
      <p:cViewPr varScale="1">
        <p:scale>
          <a:sx n="65" d="100"/>
          <a:sy n="65" d="100"/>
        </p:scale>
        <p:origin x="-2886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8BECCB-1E71-421F-B5D8-F9E40B211CE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3591CA-813E-49F6-8FF3-0456979C2EAD}">
      <dgm:prSet phldrT="[Текст]"/>
      <dgm:spPr/>
      <dgm:t>
        <a:bodyPr/>
        <a:lstStyle/>
        <a:p>
          <a:r>
            <a:rPr lang="ru-RU" dirty="0" smtClean="0"/>
            <a:t>Признаки дискредитации</a:t>
          </a:r>
          <a:endParaRPr lang="ru-RU" dirty="0"/>
        </a:p>
      </dgm:t>
    </dgm:pt>
    <dgm:pt modelId="{BEC2105A-1776-4FB0-A151-1210846ED5FD}" type="parTrans" cxnId="{7D4B3E54-DB5C-406D-B7BA-543C90282DF5}">
      <dgm:prSet/>
      <dgm:spPr/>
      <dgm:t>
        <a:bodyPr/>
        <a:lstStyle/>
        <a:p>
          <a:endParaRPr lang="ru-RU"/>
        </a:p>
      </dgm:t>
    </dgm:pt>
    <dgm:pt modelId="{01B1D06A-4A87-4741-B4BB-865A38F36E26}" type="sibTrans" cxnId="{7D4B3E54-DB5C-406D-B7BA-543C90282DF5}">
      <dgm:prSet/>
      <dgm:spPr/>
      <dgm:t>
        <a:bodyPr/>
        <a:lstStyle/>
        <a:p>
          <a:endParaRPr lang="ru-RU"/>
        </a:p>
      </dgm:t>
    </dgm:pt>
    <dgm:pt modelId="{843A30BA-6934-4415-B6D8-1E80D2B2D56D}">
      <dgm:prSet phldrT="[Текст]"/>
      <dgm:spPr/>
      <dgm:t>
        <a:bodyPr/>
        <a:lstStyle/>
        <a:p>
          <a:r>
            <a:rPr lang="ru-RU" dirty="0" smtClean="0"/>
            <a:t>Распространение информации</a:t>
          </a:r>
          <a:endParaRPr lang="ru-RU" dirty="0"/>
        </a:p>
      </dgm:t>
    </dgm:pt>
    <dgm:pt modelId="{2C3D763B-1D78-483D-8E38-2EA7E4590A7F}" type="parTrans" cxnId="{37248873-8669-472A-B414-C21F7D1743ED}">
      <dgm:prSet/>
      <dgm:spPr/>
      <dgm:t>
        <a:bodyPr/>
        <a:lstStyle/>
        <a:p>
          <a:endParaRPr lang="ru-RU"/>
        </a:p>
      </dgm:t>
    </dgm:pt>
    <dgm:pt modelId="{F941842B-417F-413C-9DB0-59FD503129F1}" type="sibTrans" cxnId="{37248873-8669-472A-B414-C21F7D1743ED}">
      <dgm:prSet/>
      <dgm:spPr/>
      <dgm:t>
        <a:bodyPr/>
        <a:lstStyle/>
        <a:p>
          <a:endParaRPr lang="ru-RU"/>
        </a:p>
      </dgm:t>
    </dgm:pt>
    <dgm:pt modelId="{730B677C-1462-42F0-B707-7BEA8634E3DF}">
      <dgm:prSet phldrT="[Текст]"/>
      <dgm:spPr/>
      <dgm:t>
        <a:bodyPr/>
        <a:lstStyle/>
        <a:p>
          <a:r>
            <a:rPr lang="ru-RU" dirty="0" err="1" smtClean="0"/>
            <a:t>Недостоверноть</a:t>
          </a:r>
          <a:r>
            <a:rPr lang="ru-RU" dirty="0" smtClean="0"/>
            <a:t> (искаженность) информации</a:t>
          </a:r>
          <a:endParaRPr lang="ru-RU" dirty="0"/>
        </a:p>
      </dgm:t>
    </dgm:pt>
    <dgm:pt modelId="{46B445E8-626F-476A-BD35-FA56932943A0}" type="parTrans" cxnId="{97329FE4-32BB-41D7-B7B1-C27D76B67A1A}">
      <dgm:prSet/>
      <dgm:spPr/>
      <dgm:t>
        <a:bodyPr/>
        <a:lstStyle/>
        <a:p>
          <a:endParaRPr lang="ru-RU"/>
        </a:p>
      </dgm:t>
    </dgm:pt>
    <dgm:pt modelId="{5C07C06D-639C-4C18-B32B-BA48714FE868}" type="sibTrans" cxnId="{97329FE4-32BB-41D7-B7B1-C27D76B67A1A}">
      <dgm:prSet/>
      <dgm:spPr/>
      <dgm:t>
        <a:bodyPr/>
        <a:lstStyle/>
        <a:p>
          <a:endParaRPr lang="ru-RU"/>
        </a:p>
      </dgm:t>
    </dgm:pt>
    <dgm:pt modelId="{A74568C7-DFE0-4040-B421-65CBC28495C4}">
      <dgm:prSet phldrT="[Текст]"/>
      <dgm:spPr/>
      <dgm:t>
        <a:bodyPr/>
        <a:lstStyle/>
        <a:p>
          <a:r>
            <a:rPr lang="ru-RU" dirty="0" smtClean="0"/>
            <a:t>Причинение вреда (деловой репутации)</a:t>
          </a:r>
          <a:endParaRPr lang="ru-RU" dirty="0"/>
        </a:p>
      </dgm:t>
    </dgm:pt>
    <dgm:pt modelId="{CF5CBED6-EA78-4931-A1BC-E58C1F19AFE9}" type="parTrans" cxnId="{BD81D75A-2EFB-49F9-8836-E9EEB7A98C0C}">
      <dgm:prSet/>
      <dgm:spPr/>
      <dgm:t>
        <a:bodyPr/>
        <a:lstStyle/>
        <a:p>
          <a:endParaRPr lang="ru-RU"/>
        </a:p>
      </dgm:t>
    </dgm:pt>
    <dgm:pt modelId="{34F6BA0F-FF02-42A0-AE3E-5DDE56404A52}" type="sibTrans" cxnId="{BD81D75A-2EFB-49F9-8836-E9EEB7A98C0C}">
      <dgm:prSet/>
      <dgm:spPr/>
      <dgm:t>
        <a:bodyPr/>
        <a:lstStyle/>
        <a:p>
          <a:endParaRPr lang="ru-RU"/>
        </a:p>
      </dgm:t>
    </dgm:pt>
    <dgm:pt modelId="{68C43B35-936D-4A21-B541-3423FB7666C7}" type="pres">
      <dgm:prSet presAssocID="{EC8BECCB-1E71-421F-B5D8-F9E40B211C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6289112-37D1-4006-95E5-EDB85E80161C}" type="pres">
      <dgm:prSet presAssocID="{DC3591CA-813E-49F6-8FF3-0456979C2EAD}" presName="hierRoot1" presStyleCnt="0">
        <dgm:presLayoutVars>
          <dgm:hierBranch val="init"/>
        </dgm:presLayoutVars>
      </dgm:prSet>
      <dgm:spPr/>
    </dgm:pt>
    <dgm:pt modelId="{88DFBF05-323F-45D3-A45C-C717015E0975}" type="pres">
      <dgm:prSet presAssocID="{DC3591CA-813E-49F6-8FF3-0456979C2EAD}" presName="rootComposite1" presStyleCnt="0"/>
      <dgm:spPr/>
    </dgm:pt>
    <dgm:pt modelId="{D547A55F-0A73-4E92-A293-EBA3D5E59F79}" type="pres">
      <dgm:prSet presAssocID="{DC3591CA-813E-49F6-8FF3-0456979C2EAD}" presName="rootText1" presStyleLbl="node0" presStyleIdx="0" presStyleCnt="1" custLinFactY="-9124" custLinFactNeighborX="-1337" custLinFactNeighborY="-100000">
        <dgm:presLayoutVars>
          <dgm:chPref val="3"/>
        </dgm:presLayoutVars>
      </dgm:prSet>
      <dgm:spPr/>
    </dgm:pt>
    <dgm:pt modelId="{D0243E9F-B2D6-4829-AE42-A7209A36B019}" type="pres">
      <dgm:prSet presAssocID="{DC3591CA-813E-49F6-8FF3-0456979C2EAD}" presName="rootConnector1" presStyleLbl="node1" presStyleIdx="0" presStyleCnt="0"/>
      <dgm:spPr/>
    </dgm:pt>
    <dgm:pt modelId="{32297741-68C1-44C9-8EDB-DCE11E57C401}" type="pres">
      <dgm:prSet presAssocID="{DC3591CA-813E-49F6-8FF3-0456979C2EAD}" presName="hierChild2" presStyleCnt="0"/>
      <dgm:spPr/>
    </dgm:pt>
    <dgm:pt modelId="{B58F9AC7-0518-436A-AA07-28F773AF289F}" type="pres">
      <dgm:prSet presAssocID="{2C3D763B-1D78-483D-8E38-2EA7E4590A7F}" presName="Name37" presStyleLbl="parChTrans1D2" presStyleIdx="0" presStyleCnt="3"/>
      <dgm:spPr/>
    </dgm:pt>
    <dgm:pt modelId="{B6F58180-D098-41F4-8BE3-1104163C714E}" type="pres">
      <dgm:prSet presAssocID="{843A30BA-6934-4415-B6D8-1E80D2B2D56D}" presName="hierRoot2" presStyleCnt="0">
        <dgm:presLayoutVars>
          <dgm:hierBranch val="init"/>
        </dgm:presLayoutVars>
      </dgm:prSet>
      <dgm:spPr/>
    </dgm:pt>
    <dgm:pt modelId="{B1AF9051-14BB-4019-AA2B-241CD323EDEB}" type="pres">
      <dgm:prSet presAssocID="{843A30BA-6934-4415-B6D8-1E80D2B2D56D}" presName="rootComposite" presStyleCnt="0"/>
      <dgm:spPr/>
    </dgm:pt>
    <dgm:pt modelId="{CCD81DDB-C876-46CD-BBF8-2C316701D8A0}" type="pres">
      <dgm:prSet presAssocID="{843A30BA-6934-4415-B6D8-1E80D2B2D56D}" presName="rootText" presStyleLbl="node2" presStyleIdx="0" presStyleCnt="3" custScaleY="123928">
        <dgm:presLayoutVars>
          <dgm:chPref val="3"/>
        </dgm:presLayoutVars>
      </dgm:prSet>
      <dgm:spPr/>
    </dgm:pt>
    <dgm:pt modelId="{2607F019-AB1F-4A88-8197-F080CEA05C88}" type="pres">
      <dgm:prSet presAssocID="{843A30BA-6934-4415-B6D8-1E80D2B2D56D}" presName="rootConnector" presStyleLbl="node2" presStyleIdx="0" presStyleCnt="3"/>
      <dgm:spPr/>
    </dgm:pt>
    <dgm:pt modelId="{8F0DDF87-767B-4D5A-9229-4083753A6896}" type="pres">
      <dgm:prSet presAssocID="{843A30BA-6934-4415-B6D8-1E80D2B2D56D}" presName="hierChild4" presStyleCnt="0"/>
      <dgm:spPr/>
    </dgm:pt>
    <dgm:pt modelId="{CAEDF829-5A5B-4E50-8CA0-7E588357F7BF}" type="pres">
      <dgm:prSet presAssocID="{843A30BA-6934-4415-B6D8-1E80D2B2D56D}" presName="hierChild5" presStyleCnt="0"/>
      <dgm:spPr/>
    </dgm:pt>
    <dgm:pt modelId="{7F957C96-6CC1-49E1-9879-C8F2F18265E8}" type="pres">
      <dgm:prSet presAssocID="{46B445E8-626F-476A-BD35-FA56932943A0}" presName="Name37" presStyleLbl="parChTrans1D2" presStyleIdx="1" presStyleCnt="3"/>
      <dgm:spPr/>
    </dgm:pt>
    <dgm:pt modelId="{C0110C40-0CFB-49FF-9F0D-26DA740E75F0}" type="pres">
      <dgm:prSet presAssocID="{730B677C-1462-42F0-B707-7BEA8634E3DF}" presName="hierRoot2" presStyleCnt="0">
        <dgm:presLayoutVars>
          <dgm:hierBranch val="init"/>
        </dgm:presLayoutVars>
      </dgm:prSet>
      <dgm:spPr/>
    </dgm:pt>
    <dgm:pt modelId="{24DC5DCB-BBE7-4793-A480-9D34A77E3EC2}" type="pres">
      <dgm:prSet presAssocID="{730B677C-1462-42F0-B707-7BEA8634E3DF}" presName="rootComposite" presStyleCnt="0"/>
      <dgm:spPr/>
    </dgm:pt>
    <dgm:pt modelId="{174FD29E-0392-42F7-BE63-E8CB345BA07B}" type="pres">
      <dgm:prSet presAssocID="{730B677C-1462-42F0-B707-7BEA8634E3DF}" presName="rootText" presStyleLbl="node2" presStyleIdx="1" presStyleCnt="3" custScaleY="1239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648F64-844E-4FE8-8C44-374AE63EF183}" type="pres">
      <dgm:prSet presAssocID="{730B677C-1462-42F0-B707-7BEA8634E3DF}" presName="rootConnector" presStyleLbl="node2" presStyleIdx="1" presStyleCnt="3"/>
      <dgm:spPr/>
    </dgm:pt>
    <dgm:pt modelId="{D0D6DB6F-D324-4ADF-9305-B7BAD1FD0EF7}" type="pres">
      <dgm:prSet presAssocID="{730B677C-1462-42F0-B707-7BEA8634E3DF}" presName="hierChild4" presStyleCnt="0"/>
      <dgm:spPr/>
    </dgm:pt>
    <dgm:pt modelId="{CFBC8E1E-A6D9-4072-9B02-BA2619DAD8BE}" type="pres">
      <dgm:prSet presAssocID="{730B677C-1462-42F0-B707-7BEA8634E3DF}" presName="hierChild5" presStyleCnt="0"/>
      <dgm:spPr/>
    </dgm:pt>
    <dgm:pt modelId="{C7FA72D1-1AE5-44B7-A02A-3DA48833379A}" type="pres">
      <dgm:prSet presAssocID="{CF5CBED6-EA78-4931-A1BC-E58C1F19AFE9}" presName="Name37" presStyleLbl="parChTrans1D2" presStyleIdx="2" presStyleCnt="3"/>
      <dgm:spPr/>
    </dgm:pt>
    <dgm:pt modelId="{9C81A091-62AA-4478-8F09-183DA213C97D}" type="pres">
      <dgm:prSet presAssocID="{A74568C7-DFE0-4040-B421-65CBC28495C4}" presName="hierRoot2" presStyleCnt="0">
        <dgm:presLayoutVars>
          <dgm:hierBranch val="init"/>
        </dgm:presLayoutVars>
      </dgm:prSet>
      <dgm:spPr/>
    </dgm:pt>
    <dgm:pt modelId="{1BC1F8A8-8685-445C-8291-D2914CE25943}" type="pres">
      <dgm:prSet presAssocID="{A74568C7-DFE0-4040-B421-65CBC28495C4}" presName="rootComposite" presStyleCnt="0"/>
      <dgm:spPr/>
    </dgm:pt>
    <dgm:pt modelId="{E1BFF7F2-7F71-4997-8670-C779CF3A7F39}" type="pres">
      <dgm:prSet presAssocID="{A74568C7-DFE0-4040-B421-65CBC28495C4}" presName="rootText" presStyleLbl="node2" presStyleIdx="2" presStyleCnt="3" custScaleY="1286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ECE147-C05A-4A11-8D32-FFE654CC40D9}" type="pres">
      <dgm:prSet presAssocID="{A74568C7-DFE0-4040-B421-65CBC28495C4}" presName="rootConnector" presStyleLbl="node2" presStyleIdx="2" presStyleCnt="3"/>
      <dgm:spPr/>
    </dgm:pt>
    <dgm:pt modelId="{4BA95444-6D37-4FDA-B4FD-2E317F7AF098}" type="pres">
      <dgm:prSet presAssocID="{A74568C7-DFE0-4040-B421-65CBC28495C4}" presName="hierChild4" presStyleCnt="0"/>
      <dgm:spPr/>
    </dgm:pt>
    <dgm:pt modelId="{4175260E-35D8-495C-A34D-FA4A33CD0234}" type="pres">
      <dgm:prSet presAssocID="{A74568C7-DFE0-4040-B421-65CBC28495C4}" presName="hierChild5" presStyleCnt="0"/>
      <dgm:spPr/>
    </dgm:pt>
    <dgm:pt modelId="{CB236DE6-B66A-4436-8200-13BD0AD6E985}" type="pres">
      <dgm:prSet presAssocID="{DC3591CA-813E-49F6-8FF3-0456979C2EAD}" presName="hierChild3" presStyleCnt="0"/>
      <dgm:spPr/>
    </dgm:pt>
  </dgm:ptLst>
  <dgm:cxnLst>
    <dgm:cxn modelId="{05B3BC3E-2698-4C66-92D1-24661A05F068}" type="presOf" srcId="{730B677C-1462-42F0-B707-7BEA8634E3DF}" destId="{174FD29E-0392-42F7-BE63-E8CB345BA07B}" srcOrd="0" destOrd="0" presId="urn:microsoft.com/office/officeart/2005/8/layout/orgChart1"/>
    <dgm:cxn modelId="{413B37E3-E640-47B7-8BBC-82740B880A06}" type="presOf" srcId="{A74568C7-DFE0-4040-B421-65CBC28495C4}" destId="{C7ECE147-C05A-4A11-8D32-FFE654CC40D9}" srcOrd="1" destOrd="0" presId="urn:microsoft.com/office/officeart/2005/8/layout/orgChart1"/>
    <dgm:cxn modelId="{6F27D033-EBB1-4C22-8956-E25CCBC7558D}" type="presOf" srcId="{DC3591CA-813E-49F6-8FF3-0456979C2EAD}" destId="{D547A55F-0A73-4E92-A293-EBA3D5E59F79}" srcOrd="0" destOrd="0" presId="urn:microsoft.com/office/officeart/2005/8/layout/orgChart1"/>
    <dgm:cxn modelId="{37D8BB9A-472F-4444-A004-67AC711CE8D1}" type="presOf" srcId="{EC8BECCB-1E71-421F-B5D8-F9E40B211CE2}" destId="{68C43B35-936D-4A21-B541-3423FB7666C7}" srcOrd="0" destOrd="0" presId="urn:microsoft.com/office/officeart/2005/8/layout/orgChart1"/>
    <dgm:cxn modelId="{832BF5F7-D708-49F7-A823-C30137BB1345}" type="presOf" srcId="{843A30BA-6934-4415-B6D8-1E80D2B2D56D}" destId="{2607F019-AB1F-4A88-8197-F080CEA05C88}" srcOrd="1" destOrd="0" presId="urn:microsoft.com/office/officeart/2005/8/layout/orgChart1"/>
    <dgm:cxn modelId="{1038D427-F625-43E6-8054-A0757732C0B3}" type="presOf" srcId="{46B445E8-626F-476A-BD35-FA56932943A0}" destId="{7F957C96-6CC1-49E1-9879-C8F2F18265E8}" srcOrd="0" destOrd="0" presId="urn:microsoft.com/office/officeart/2005/8/layout/orgChart1"/>
    <dgm:cxn modelId="{94D6EACD-BB0B-401F-A337-614E38D300BE}" type="presOf" srcId="{CF5CBED6-EA78-4931-A1BC-E58C1F19AFE9}" destId="{C7FA72D1-1AE5-44B7-A02A-3DA48833379A}" srcOrd="0" destOrd="0" presId="urn:microsoft.com/office/officeart/2005/8/layout/orgChart1"/>
    <dgm:cxn modelId="{7D4B3E54-DB5C-406D-B7BA-543C90282DF5}" srcId="{EC8BECCB-1E71-421F-B5D8-F9E40B211CE2}" destId="{DC3591CA-813E-49F6-8FF3-0456979C2EAD}" srcOrd="0" destOrd="0" parTransId="{BEC2105A-1776-4FB0-A151-1210846ED5FD}" sibTransId="{01B1D06A-4A87-4741-B4BB-865A38F36E26}"/>
    <dgm:cxn modelId="{6F20B4DB-D957-49A7-B6DE-A2931807AD66}" type="presOf" srcId="{843A30BA-6934-4415-B6D8-1E80D2B2D56D}" destId="{CCD81DDB-C876-46CD-BBF8-2C316701D8A0}" srcOrd="0" destOrd="0" presId="urn:microsoft.com/office/officeart/2005/8/layout/orgChart1"/>
    <dgm:cxn modelId="{213C133B-F0B8-4A2C-B20B-00B2A2A8611E}" type="presOf" srcId="{A74568C7-DFE0-4040-B421-65CBC28495C4}" destId="{E1BFF7F2-7F71-4997-8670-C779CF3A7F39}" srcOrd="0" destOrd="0" presId="urn:microsoft.com/office/officeart/2005/8/layout/orgChart1"/>
    <dgm:cxn modelId="{BD81D75A-2EFB-49F9-8836-E9EEB7A98C0C}" srcId="{DC3591CA-813E-49F6-8FF3-0456979C2EAD}" destId="{A74568C7-DFE0-4040-B421-65CBC28495C4}" srcOrd="2" destOrd="0" parTransId="{CF5CBED6-EA78-4931-A1BC-E58C1F19AFE9}" sibTransId="{34F6BA0F-FF02-42A0-AE3E-5DDE56404A52}"/>
    <dgm:cxn modelId="{97329FE4-32BB-41D7-B7B1-C27D76B67A1A}" srcId="{DC3591CA-813E-49F6-8FF3-0456979C2EAD}" destId="{730B677C-1462-42F0-B707-7BEA8634E3DF}" srcOrd="1" destOrd="0" parTransId="{46B445E8-626F-476A-BD35-FA56932943A0}" sibTransId="{5C07C06D-639C-4C18-B32B-BA48714FE868}"/>
    <dgm:cxn modelId="{93E6A15D-0BDD-40CE-9047-32FF0C44E9FA}" type="presOf" srcId="{2C3D763B-1D78-483D-8E38-2EA7E4590A7F}" destId="{B58F9AC7-0518-436A-AA07-28F773AF289F}" srcOrd="0" destOrd="0" presId="urn:microsoft.com/office/officeart/2005/8/layout/orgChart1"/>
    <dgm:cxn modelId="{AAF33003-37A0-4876-BE68-691E3C967CB6}" type="presOf" srcId="{730B677C-1462-42F0-B707-7BEA8634E3DF}" destId="{64648F64-844E-4FE8-8C44-374AE63EF183}" srcOrd="1" destOrd="0" presId="urn:microsoft.com/office/officeart/2005/8/layout/orgChart1"/>
    <dgm:cxn modelId="{52F70AB9-A9F9-4410-8E23-439FEB791F29}" type="presOf" srcId="{DC3591CA-813E-49F6-8FF3-0456979C2EAD}" destId="{D0243E9F-B2D6-4829-AE42-A7209A36B019}" srcOrd="1" destOrd="0" presId="urn:microsoft.com/office/officeart/2005/8/layout/orgChart1"/>
    <dgm:cxn modelId="{37248873-8669-472A-B414-C21F7D1743ED}" srcId="{DC3591CA-813E-49F6-8FF3-0456979C2EAD}" destId="{843A30BA-6934-4415-B6D8-1E80D2B2D56D}" srcOrd="0" destOrd="0" parTransId="{2C3D763B-1D78-483D-8E38-2EA7E4590A7F}" sibTransId="{F941842B-417F-413C-9DB0-59FD503129F1}"/>
    <dgm:cxn modelId="{B60268C6-0F64-42F4-9129-852044562471}" type="presParOf" srcId="{68C43B35-936D-4A21-B541-3423FB7666C7}" destId="{B6289112-37D1-4006-95E5-EDB85E80161C}" srcOrd="0" destOrd="0" presId="urn:microsoft.com/office/officeart/2005/8/layout/orgChart1"/>
    <dgm:cxn modelId="{4A55EB06-045B-43FD-89A9-2B52E5F403F1}" type="presParOf" srcId="{B6289112-37D1-4006-95E5-EDB85E80161C}" destId="{88DFBF05-323F-45D3-A45C-C717015E0975}" srcOrd="0" destOrd="0" presId="urn:microsoft.com/office/officeart/2005/8/layout/orgChart1"/>
    <dgm:cxn modelId="{05462817-FAC5-4B51-B76B-74CA68BBD873}" type="presParOf" srcId="{88DFBF05-323F-45D3-A45C-C717015E0975}" destId="{D547A55F-0A73-4E92-A293-EBA3D5E59F79}" srcOrd="0" destOrd="0" presId="urn:microsoft.com/office/officeart/2005/8/layout/orgChart1"/>
    <dgm:cxn modelId="{8AEC35B7-41C1-47AB-8BD8-EBF80ECA5C1B}" type="presParOf" srcId="{88DFBF05-323F-45D3-A45C-C717015E0975}" destId="{D0243E9F-B2D6-4829-AE42-A7209A36B019}" srcOrd="1" destOrd="0" presId="urn:microsoft.com/office/officeart/2005/8/layout/orgChart1"/>
    <dgm:cxn modelId="{D7477B35-F43B-4915-B71F-651A4B86B589}" type="presParOf" srcId="{B6289112-37D1-4006-95E5-EDB85E80161C}" destId="{32297741-68C1-44C9-8EDB-DCE11E57C401}" srcOrd="1" destOrd="0" presId="urn:microsoft.com/office/officeart/2005/8/layout/orgChart1"/>
    <dgm:cxn modelId="{45DA89F6-259E-4DFF-9A8D-69B1F9084B91}" type="presParOf" srcId="{32297741-68C1-44C9-8EDB-DCE11E57C401}" destId="{B58F9AC7-0518-436A-AA07-28F773AF289F}" srcOrd="0" destOrd="0" presId="urn:microsoft.com/office/officeart/2005/8/layout/orgChart1"/>
    <dgm:cxn modelId="{A784CF41-9CBF-4450-9F54-856BFB10CF4B}" type="presParOf" srcId="{32297741-68C1-44C9-8EDB-DCE11E57C401}" destId="{B6F58180-D098-41F4-8BE3-1104163C714E}" srcOrd="1" destOrd="0" presId="urn:microsoft.com/office/officeart/2005/8/layout/orgChart1"/>
    <dgm:cxn modelId="{C26BCEF3-4D7E-47BC-AD0C-99453D47682C}" type="presParOf" srcId="{B6F58180-D098-41F4-8BE3-1104163C714E}" destId="{B1AF9051-14BB-4019-AA2B-241CD323EDEB}" srcOrd="0" destOrd="0" presId="urn:microsoft.com/office/officeart/2005/8/layout/orgChart1"/>
    <dgm:cxn modelId="{9D706E51-1C49-4BC9-A56E-8EAA8E7899CD}" type="presParOf" srcId="{B1AF9051-14BB-4019-AA2B-241CD323EDEB}" destId="{CCD81DDB-C876-46CD-BBF8-2C316701D8A0}" srcOrd="0" destOrd="0" presId="urn:microsoft.com/office/officeart/2005/8/layout/orgChart1"/>
    <dgm:cxn modelId="{A922DD31-D438-4359-B045-140161ADF602}" type="presParOf" srcId="{B1AF9051-14BB-4019-AA2B-241CD323EDEB}" destId="{2607F019-AB1F-4A88-8197-F080CEA05C88}" srcOrd="1" destOrd="0" presId="urn:microsoft.com/office/officeart/2005/8/layout/orgChart1"/>
    <dgm:cxn modelId="{FDCB3062-AAD8-4127-BF62-5EC5C9FF3BDD}" type="presParOf" srcId="{B6F58180-D098-41F4-8BE3-1104163C714E}" destId="{8F0DDF87-767B-4D5A-9229-4083753A6896}" srcOrd="1" destOrd="0" presId="urn:microsoft.com/office/officeart/2005/8/layout/orgChart1"/>
    <dgm:cxn modelId="{87B1627B-BD6B-4AB5-9E5E-870F10403E75}" type="presParOf" srcId="{B6F58180-D098-41F4-8BE3-1104163C714E}" destId="{CAEDF829-5A5B-4E50-8CA0-7E588357F7BF}" srcOrd="2" destOrd="0" presId="urn:microsoft.com/office/officeart/2005/8/layout/orgChart1"/>
    <dgm:cxn modelId="{99536527-621A-4752-818E-2B98DFD35F22}" type="presParOf" srcId="{32297741-68C1-44C9-8EDB-DCE11E57C401}" destId="{7F957C96-6CC1-49E1-9879-C8F2F18265E8}" srcOrd="2" destOrd="0" presId="urn:microsoft.com/office/officeart/2005/8/layout/orgChart1"/>
    <dgm:cxn modelId="{892A9796-0E2F-4760-B59B-563EE7E32337}" type="presParOf" srcId="{32297741-68C1-44C9-8EDB-DCE11E57C401}" destId="{C0110C40-0CFB-49FF-9F0D-26DA740E75F0}" srcOrd="3" destOrd="0" presId="urn:microsoft.com/office/officeart/2005/8/layout/orgChart1"/>
    <dgm:cxn modelId="{FD4186C7-B12A-4517-9B6B-5F073E46FAFE}" type="presParOf" srcId="{C0110C40-0CFB-49FF-9F0D-26DA740E75F0}" destId="{24DC5DCB-BBE7-4793-A480-9D34A77E3EC2}" srcOrd="0" destOrd="0" presId="urn:microsoft.com/office/officeart/2005/8/layout/orgChart1"/>
    <dgm:cxn modelId="{1DD2A15C-2EE0-4F46-9181-51FDAA3F66A8}" type="presParOf" srcId="{24DC5DCB-BBE7-4793-A480-9D34A77E3EC2}" destId="{174FD29E-0392-42F7-BE63-E8CB345BA07B}" srcOrd="0" destOrd="0" presId="urn:microsoft.com/office/officeart/2005/8/layout/orgChart1"/>
    <dgm:cxn modelId="{4BAC8A20-2C5D-4267-B2A3-3E1F1FB2E4D8}" type="presParOf" srcId="{24DC5DCB-BBE7-4793-A480-9D34A77E3EC2}" destId="{64648F64-844E-4FE8-8C44-374AE63EF183}" srcOrd="1" destOrd="0" presId="urn:microsoft.com/office/officeart/2005/8/layout/orgChart1"/>
    <dgm:cxn modelId="{1AB4BC53-6202-4AD2-8F8A-004EECB0A6B4}" type="presParOf" srcId="{C0110C40-0CFB-49FF-9F0D-26DA740E75F0}" destId="{D0D6DB6F-D324-4ADF-9305-B7BAD1FD0EF7}" srcOrd="1" destOrd="0" presId="urn:microsoft.com/office/officeart/2005/8/layout/orgChart1"/>
    <dgm:cxn modelId="{756D3526-B3EB-4FDE-93A5-C375BCBB6121}" type="presParOf" srcId="{C0110C40-0CFB-49FF-9F0D-26DA740E75F0}" destId="{CFBC8E1E-A6D9-4072-9B02-BA2619DAD8BE}" srcOrd="2" destOrd="0" presId="urn:microsoft.com/office/officeart/2005/8/layout/orgChart1"/>
    <dgm:cxn modelId="{92487843-86D9-4C78-951F-26BE1C63EC9C}" type="presParOf" srcId="{32297741-68C1-44C9-8EDB-DCE11E57C401}" destId="{C7FA72D1-1AE5-44B7-A02A-3DA48833379A}" srcOrd="4" destOrd="0" presId="urn:microsoft.com/office/officeart/2005/8/layout/orgChart1"/>
    <dgm:cxn modelId="{DBED4973-435C-4830-8353-B7372158C3FB}" type="presParOf" srcId="{32297741-68C1-44C9-8EDB-DCE11E57C401}" destId="{9C81A091-62AA-4478-8F09-183DA213C97D}" srcOrd="5" destOrd="0" presId="urn:microsoft.com/office/officeart/2005/8/layout/orgChart1"/>
    <dgm:cxn modelId="{22F1D39C-5B29-4994-8A0D-9E9D72B3992C}" type="presParOf" srcId="{9C81A091-62AA-4478-8F09-183DA213C97D}" destId="{1BC1F8A8-8685-445C-8291-D2914CE25943}" srcOrd="0" destOrd="0" presId="urn:microsoft.com/office/officeart/2005/8/layout/orgChart1"/>
    <dgm:cxn modelId="{9A3DF3A5-D217-4BE4-ABB5-6F3058537F48}" type="presParOf" srcId="{1BC1F8A8-8685-445C-8291-D2914CE25943}" destId="{E1BFF7F2-7F71-4997-8670-C779CF3A7F39}" srcOrd="0" destOrd="0" presId="urn:microsoft.com/office/officeart/2005/8/layout/orgChart1"/>
    <dgm:cxn modelId="{0123081D-C39E-4D94-8C08-BCEC85F9729F}" type="presParOf" srcId="{1BC1F8A8-8685-445C-8291-D2914CE25943}" destId="{C7ECE147-C05A-4A11-8D32-FFE654CC40D9}" srcOrd="1" destOrd="0" presId="urn:microsoft.com/office/officeart/2005/8/layout/orgChart1"/>
    <dgm:cxn modelId="{90B3D159-5911-49B1-BBB1-2432034D6848}" type="presParOf" srcId="{9C81A091-62AA-4478-8F09-183DA213C97D}" destId="{4BA95444-6D37-4FDA-B4FD-2E317F7AF098}" srcOrd="1" destOrd="0" presId="urn:microsoft.com/office/officeart/2005/8/layout/orgChart1"/>
    <dgm:cxn modelId="{2F925316-03E0-43C4-BD34-6D621DA49245}" type="presParOf" srcId="{9C81A091-62AA-4478-8F09-183DA213C97D}" destId="{4175260E-35D8-495C-A34D-FA4A33CD0234}" srcOrd="2" destOrd="0" presId="urn:microsoft.com/office/officeart/2005/8/layout/orgChart1"/>
    <dgm:cxn modelId="{59AA2FE3-E3EB-4062-962D-E60C6C93FEE3}" type="presParOf" srcId="{B6289112-37D1-4006-95E5-EDB85E80161C}" destId="{CB236DE6-B66A-4436-8200-13BD0AD6E9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A72D1-1AE5-44B7-A02A-3DA48833379A}">
      <dsp:nvSpPr>
        <dsp:cNvPr id="0" name=""/>
        <dsp:cNvSpPr/>
      </dsp:nvSpPr>
      <dsp:spPr>
        <a:xfrm>
          <a:off x="4536257" y="1336662"/>
          <a:ext cx="3270465" cy="928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596"/>
              </a:lnTo>
              <a:lnTo>
                <a:pt x="3270465" y="647596"/>
              </a:lnTo>
              <a:lnTo>
                <a:pt x="3270465" y="9282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57C96-6CC1-49E1-9879-C8F2F18265E8}">
      <dsp:nvSpPr>
        <dsp:cNvPr id="0" name=""/>
        <dsp:cNvSpPr/>
      </dsp:nvSpPr>
      <dsp:spPr>
        <a:xfrm>
          <a:off x="4490537" y="1336662"/>
          <a:ext cx="91440" cy="9282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7596"/>
              </a:lnTo>
              <a:lnTo>
                <a:pt x="81462" y="647596"/>
              </a:lnTo>
              <a:lnTo>
                <a:pt x="81462" y="9282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F9AC7-0518-436A-AA07-28F773AF289F}">
      <dsp:nvSpPr>
        <dsp:cNvPr id="0" name=""/>
        <dsp:cNvSpPr/>
      </dsp:nvSpPr>
      <dsp:spPr>
        <a:xfrm>
          <a:off x="1337276" y="1336662"/>
          <a:ext cx="3198981" cy="928295"/>
        </a:xfrm>
        <a:custGeom>
          <a:avLst/>
          <a:gdLst/>
          <a:ahLst/>
          <a:cxnLst/>
          <a:rect l="0" t="0" r="0" b="0"/>
          <a:pathLst>
            <a:path>
              <a:moveTo>
                <a:pt x="3198981" y="0"/>
              </a:moveTo>
              <a:lnTo>
                <a:pt x="3198981" y="647596"/>
              </a:lnTo>
              <a:lnTo>
                <a:pt x="0" y="647596"/>
              </a:lnTo>
              <a:lnTo>
                <a:pt x="0" y="9282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7A55F-0A73-4E92-A293-EBA3D5E59F79}">
      <dsp:nvSpPr>
        <dsp:cNvPr id="0" name=""/>
        <dsp:cNvSpPr/>
      </dsp:nvSpPr>
      <dsp:spPr>
        <a:xfrm>
          <a:off x="3199595" y="0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Признаки дискредитации</a:t>
          </a:r>
          <a:endParaRPr lang="ru-RU" sz="2800" kern="1200" dirty="0"/>
        </a:p>
      </dsp:txBody>
      <dsp:txXfrm>
        <a:off x="3199595" y="0"/>
        <a:ext cx="2673325" cy="1336662"/>
      </dsp:txXfrm>
    </dsp:sp>
    <dsp:sp modelId="{CCD81DDB-C876-46CD-BBF8-2C316701D8A0}">
      <dsp:nvSpPr>
        <dsp:cNvPr id="0" name=""/>
        <dsp:cNvSpPr/>
      </dsp:nvSpPr>
      <dsp:spPr>
        <a:xfrm>
          <a:off x="613" y="2264958"/>
          <a:ext cx="2673325" cy="1656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Распространение информации</a:t>
          </a:r>
          <a:endParaRPr lang="ru-RU" sz="2800" kern="1200" dirty="0"/>
        </a:p>
      </dsp:txBody>
      <dsp:txXfrm>
        <a:off x="613" y="2264958"/>
        <a:ext cx="2673325" cy="1656499"/>
      </dsp:txXfrm>
    </dsp:sp>
    <dsp:sp modelId="{174FD29E-0392-42F7-BE63-E8CB345BA07B}">
      <dsp:nvSpPr>
        <dsp:cNvPr id="0" name=""/>
        <dsp:cNvSpPr/>
      </dsp:nvSpPr>
      <dsp:spPr>
        <a:xfrm>
          <a:off x="3235337" y="2264958"/>
          <a:ext cx="2673325" cy="1656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Недостоверноть</a:t>
          </a:r>
          <a:r>
            <a:rPr lang="ru-RU" sz="2800" kern="1200" dirty="0" smtClean="0"/>
            <a:t> (искаженность) информации</a:t>
          </a:r>
          <a:endParaRPr lang="ru-RU" sz="2800" kern="1200" dirty="0"/>
        </a:p>
      </dsp:txBody>
      <dsp:txXfrm>
        <a:off x="3235337" y="2264958"/>
        <a:ext cx="2673325" cy="1656499"/>
      </dsp:txXfrm>
    </dsp:sp>
    <dsp:sp modelId="{E1BFF7F2-7F71-4997-8670-C779CF3A7F39}">
      <dsp:nvSpPr>
        <dsp:cNvPr id="0" name=""/>
        <dsp:cNvSpPr/>
      </dsp:nvSpPr>
      <dsp:spPr>
        <a:xfrm>
          <a:off x="6470060" y="2264958"/>
          <a:ext cx="2673325" cy="1719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Причинение вреда (деловой репутации)</a:t>
          </a:r>
          <a:endParaRPr lang="ru-RU" sz="2800" kern="1200" dirty="0"/>
        </a:p>
      </dsp:txBody>
      <dsp:txXfrm>
        <a:off x="6470060" y="2264958"/>
        <a:ext cx="2673325" cy="171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47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1" tIns="45530" rIns="91061" bIns="45530" numCol="1" anchor="t" anchorCtr="0" compatLnSpc="1">
            <a:prstTxWarp prst="textNoShape">
              <a:avLst/>
            </a:prstTxWarp>
          </a:bodyPr>
          <a:lstStyle>
            <a:lvl1pPr algn="l" defTabSz="910839" eaLnBrk="1" hangingPunct="1">
              <a:spcBef>
                <a:spcPct val="20000"/>
              </a:spcBef>
              <a:buFontTx/>
              <a:buNone/>
              <a:defRPr sz="1200" b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031" y="0"/>
            <a:ext cx="2944644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1" tIns="45530" rIns="91061" bIns="45530" numCol="1" anchor="t" anchorCtr="0" compatLnSpc="1">
            <a:prstTxWarp prst="textNoShape">
              <a:avLst/>
            </a:prstTxWarp>
          </a:bodyPr>
          <a:lstStyle>
            <a:lvl1pPr algn="r" defTabSz="910839" eaLnBrk="1" hangingPunct="1">
              <a:spcBef>
                <a:spcPct val="20000"/>
              </a:spcBef>
              <a:buFontTx/>
              <a:buNone/>
              <a:defRPr sz="1200" b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67"/>
            <a:ext cx="2946247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1" tIns="45530" rIns="91061" bIns="45530" numCol="1" anchor="b" anchorCtr="0" compatLnSpc="1">
            <a:prstTxWarp prst="textNoShape">
              <a:avLst/>
            </a:prstTxWarp>
          </a:bodyPr>
          <a:lstStyle>
            <a:lvl1pPr algn="l" defTabSz="910839" eaLnBrk="1" hangingPunct="1">
              <a:spcBef>
                <a:spcPct val="20000"/>
              </a:spcBef>
              <a:buFontTx/>
              <a:buNone/>
              <a:defRPr sz="1200" b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Заседание расширенной коллегии</a:t>
            </a:r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031" y="9430067"/>
            <a:ext cx="2944644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1" tIns="45530" rIns="91061" bIns="45530" numCol="1" anchor="b" anchorCtr="0" compatLnSpc="1">
            <a:prstTxWarp prst="textNoShape">
              <a:avLst/>
            </a:prstTxWarp>
          </a:bodyPr>
          <a:lstStyle>
            <a:lvl1pPr algn="r" defTabSz="909701" eaLnBrk="1" hangingPunct="1">
              <a:spcBef>
                <a:spcPct val="20000"/>
              </a:spcBef>
              <a:defRPr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7E855FD1-ECEB-4C23-B0D2-35661F310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6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47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1" tIns="45530" rIns="91061" bIns="45530" numCol="1" anchor="t" anchorCtr="0" compatLnSpc="1">
            <a:prstTxWarp prst="textNoShape">
              <a:avLst/>
            </a:prstTxWarp>
          </a:bodyPr>
          <a:lstStyle>
            <a:lvl1pPr algn="l" defTabSz="910839" eaLnBrk="0" hangingPunct="0">
              <a:spcBef>
                <a:spcPct val="20000"/>
              </a:spcBef>
              <a:buFontTx/>
              <a:buNone/>
              <a:defRPr sz="1200" b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785" y="4716630"/>
            <a:ext cx="4984107" cy="44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1" tIns="45530" rIns="91061" bIns="45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031" y="0"/>
            <a:ext cx="2944644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1" tIns="45530" rIns="91061" bIns="45530" numCol="1" anchor="t" anchorCtr="0" compatLnSpc="1">
            <a:prstTxWarp prst="textNoShape">
              <a:avLst/>
            </a:prstTxWarp>
          </a:bodyPr>
          <a:lstStyle>
            <a:lvl1pPr algn="r" defTabSz="910839" eaLnBrk="0" hangingPunct="0">
              <a:spcBef>
                <a:spcPct val="20000"/>
              </a:spcBef>
              <a:buFontTx/>
              <a:buNone/>
              <a:defRPr sz="1200" b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67"/>
            <a:ext cx="2946247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1" tIns="45530" rIns="91061" bIns="45530" numCol="1" anchor="b" anchorCtr="0" compatLnSpc="1">
            <a:prstTxWarp prst="textNoShape">
              <a:avLst/>
            </a:prstTxWarp>
          </a:bodyPr>
          <a:lstStyle>
            <a:lvl1pPr algn="l" defTabSz="910839" eaLnBrk="0" hangingPunct="0">
              <a:spcBef>
                <a:spcPct val="20000"/>
              </a:spcBef>
              <a:buFontTx/>
              <a:buNone/>
              <a:defRPr sz="1200" b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031" y="9430067"/>
            <a:ext cx="2944644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1" tIns="45530" rIns="91061" bIns="45530" numCol="1" anchor="b" anchorCtr="0" compatLnSpc="1">
            <a:prstTxWarp prst="textNoShape">
              <a:avLst/>
            </a:prstTxWarp>
          </a:bodyPr>
          <a:lstStyle>
            <a:lvl1pPr algn="r" defTabSz="909701">
              <a:spcBef>
                <a:spcPct val="20000"/>
              </a:spcBef>
              <a:defRPr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B6CB5A42-3468-42F9-8B7D-EA1B149F3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120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FA3717-557B-4723-B594-7F1BF4BD7778}" type="slidenum">
              <a:rPr lang="ru-RU" smtClean="0"/>
              <a:pPr/>
              <a:t>1</a:t>
            </a:fld>
            <a:endParaRPr lang="ru-RU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4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B5A42-3468-42F9-8B7D-EA1B149F327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58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DB03-FDB1-4A15-B81F-4D3CED144E21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D3812-5214-4A4E-9C7C-8727E0B1BD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3142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DB03-FDB1-4A15-B81F-4D3CED144E21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791B1-2ADA-45D7-AB61-1F78A26960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8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DB03-FDB1-4A15-B81F-4D3CED144E21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B0280-FC9C-4A99-9AC4-0AC0099735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54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46" descr="slayd_ti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47" descr="slayd_tit_dow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202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DB03-FDB1-4A15-B81F-4D3CED144E21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A2401-1EAC-4639-ACAB-66DADE738E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1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DB03-FDB1-4A15-B81F-4D3CED144E21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A4293-458C-4FCD-AFED-91DB9AD6D7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3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DB03-FDB1-4A15-B81F-4D3CED144E21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C09B7-F2F0-4623-ACB8-88BC5497A9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6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DB03-FDB1-4A15-B81F-4D3CED144E21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D96D6-B102-4FAF-977E-BD1BEBCF3D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6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DB03-FDB1-4A15-B81F-4D3CED144E21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9AE58-7544-430A-8E6F-814CE698DD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0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DB03-FDB1-4A15-B81F-4D3CED144E21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B0566-0544-47C1-9961-BAF161CB14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1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DB03-FDB1-4A15-B81F-4D3CED144E21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C3C68-A537-4744-B6BB-D860914367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2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DB03-FDB1-4A15-B81F-4D3CED144E21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1C8BE-430C-4C32-B513-BA005C289A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0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EDB03-FDB1-4A15-B81F-4D3CED144E21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4D3812-5214-4A4E-9C7C-8727E0B1BD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Line 24"/>
          <p:cNvSpPr>
            <a:spLocks noChangeShapeType="1"/>
          </p:cNvSpPr>
          <p:nvPr userDrawn="1"/>
        </p:nvSpPr>
        <p:spPr bwMode="auto">
          <a:xfrm>
            <a:off x="609600" y="6553200"/>
            <a:ext cx="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8" name="Picture 26" descr="slayd_tit_down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907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86DD3AFC91B43B35B10D19A69FC4F0D091A542A16A493121B0FD4592ED4DDBFE6E1BDA897DC944F6m6MC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B667DFB0B5107A56A7BC9B96F82A73DA305F5C7E33690C96DE277A4CD79278C2ED7BF0F4EBoBE4L" TargetMode="External"/><Relationship Id="rId2" Type="http://schemas.openxmlformats.org/officeDocument/2006/relationships/hyperlink" Target="consultantplus://offline/ref=B667DFB0B5107A56A7BC9B96F82A73DA305F5C7E33690C96DE277A4CD79278C2ED7BF0F4E9oBEF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894D33BD3008CDDD074E719AA6A4133E30A55235123F008B6E41D715395F7A273090178306113599N2y5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0B837A1AEB9A808B37D00BE09B113C6153A63FF43A249F4AA9877594BE030160FA808BB6E5277A13B501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69851488E5BBC62B0EE9AAE0EF2435A39DFF2D91DD61C5C293C829254AA80B2E61C5DDE9B6B1AE08l819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Grp="1" noChangeArrowheads="1"/>
          </p:cNvSpPr>
          <p:nvPr>
            <p:ph type="ctrTitle" idx="4294967295"/>
          </p:nvPr>
        </p:nvSpPr>
        <p:spPr>
          <a:xfrm>
            <a:off x="2697163" y="142875"/>
            <a:ext cx="6446837" cy="1152525"/>
          </a:xfrm>
        </p:spPr>
        <p:txBody>
          <a:bodyPr/>
          <a:lstStyle/>
          <a:p>
            <a:pPr algn="ctr" eaLnBrk="1" hangingPunct="1">
              <a:lnSpc>
                <a:spcPct val="135000"/>
              </a:lnSpc>
              <a:defRPr/>
            </a:pP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ФЕДЕРАЛЬНАЯ АНТИМОНОПОЛЬНАЯ СЛУЖБА</a:t>
            </a:r>
            <a:b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Калмыцкое УФАС России</a:t>
            </a:r>
            <a:endParaRPr lang="en-US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0" y="2636912"/>
            <a:ext cx="9144000" cy="63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5000"/>
              </a:lnSpc>
            </a:pPr>
            <a:endParaRPr lang="ru-RU" sz="1000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 algn="ctr" eaLnBrk="1" hangingPunct="1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«Недобросовестная конкуренция»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76" name="Text Box 3077"/>
          <p:cNvSpPr txBox="1">
            <a:spLocks noChangeArrowheads="1"/>
          </p:cNvSpPr>
          <p:nvPr/>
        </p:nvSpPr>
        <p:spPr bwMode="auto">
          <a:xfrm>
            <a:off x="484287" y="5733256"/>
            <a:ext cx="8207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20000"/>
              </a:spcBef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Элиста, январь 2018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года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Ст. 14.5 запрет на недобросовестную конкуренцию, связанную с результатами интеллектуальной деятельности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143823"/>
          </a:xfrm>
        </p:spPr>
        <p:txBody>
          <a:bodyPr/>
          <a:lstStyle/>
          <a:p>
            <a:r>
              <a:rPr lang="ru-RU" sz="2400" dirty="0"/>
              <a:t>Не допускается недобросовестная конкуренция путем совершения хозяйствующим субъектом действий по продаже, обмену или иному введению в оборот товара, если при этом незаконно использовались результаты интеллектуальной деятельности, за исключением средств индивидуализации, принадлежащих хозяйствующему субъекту-конкуренту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A2401-1EAC-4639-ACAB-66DADE738E1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11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699"/>
            <a:ext cx="7886700" cy="958029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Статья 1225 Гражданского Кодекса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7"/>
            <a:ext cx="8424936" cy="5015583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</a:rPr>
              <a:t>К результатам интеллектуальной деятельности, подлежащих рассмотрению в данной форме недобросовестной конкуренции, в соответствии с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hlinkClick r:id="rId2"/>
              </a:rPr>
              <a:t>частью 1 статьи 1225 ГК РФ относятся произведения науки, литературы и искусства; программы для электронных вычислительных машин (программы для ЭВМ); базы данных; исполнения; фонограммы; сообщение в эфир или по кабелю радио- или телепередач (вещание организаций эфирного или кабельного вещания); изобретения; полезные модели; промышленные образцы; селекционные достижения; топологии интегральных микросхем; секреты производства (ноу-хау)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A2401-1EAC-4639-ACAB-66DADE738E1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83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Статья 14.6 Запрет на недобросовестную конкуренцию, связанную с созданием смешения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/>
          </a:bodyPr>
          <a:lstStyle/>
          <a:p>
            <a:r>
              <a:rPr lang="ru-RU" dirty="0"/>
              <a:t>Не допускается недобросовестная конкуренция путем совершения хозяйствующим субъектом действий (бездействия), способных вызвать смешение с деятельностью хозяйствующего субъекта-конкурента либо с товарами или услугами, вводимыми хозяйствующим субъектом-конкурентом в гражданский оборот на территории Российской Федерации, в том числе:</a:t>
            </a:r>
          </a:p>
          <a:p>
            <a:r>
              <a:rPr lang="ru-RU" dirty="0"/>
              <a:t>1) незаконное использование обозначения, тождественного товарному знаку, фирменному наименованию, коммерческому обозначению, наименованию места происхождения товара хозяйствующего субъекта-конкурента либо сходного с ними до степени смешения, путем его размещения на товарах, этикетках, упаковках или использования иным образом в отношении товаров, которые продаются либо иным образом вводятся в гражданский оборот на территории Российской Федерации, а также путем его использования в информационно-телекоммуникационной сети "Интернет", включая размещение в доменном имени и при других способах адресации;</a:t>
            </a:r>
          </a:p>
          <a:p>
            <a:r>
              <a:rPr lang="ru-RU" dirty="0"/>
              <a:t>2) копирование или имитация внешнего вида товара, вводимого в гражданский оборот хозяйствующим субъектом-конкурентом, упаковки такого товара, его этикетки, наименования, цветовой гаммы, фирменного стиля в целом (в совокупности фирменной одежды, оформления торгового зала, витрины) или иных элементов, индивидуализирующих хозяйствующего субъекта-конкурента и (или) его товар.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A2401-1EAC-4639-ACAB-66DADE738E1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51" y="1"/>
            <a:ext cx="7886700" cy="899984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Решение Калмыцкого УФАС России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A2401-1EAC-4639-ACAB-66DADE738E1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99984"/>
            <a:ext cx="7255718" cy="5456367"/>
          </a:xfrm>
        </p:spPr>
      </p:pic>
    </p:spTree>
    <p:extLst>
      <p:ext uri="{BB962C8B-B14F-4D97-AF65-F5344CB8AC3E}">
        <p14:creationId xmlns:p14="http://schemas.microsoft.com/office/powerpoint/2010/main" val="570902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Ст. 14.7 Запрет на недобросовестную конкуренцию, связанную с незаконным получением, использованием, разглашением информации, составляющую коммерческую или иную охраняемую законом тайну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804644"/>
          </a:xfrm>
        </p:spPr>
        <p:txBody>
          <a:bodyPr/>
          <a:lstStyle/>
          <a:p>
            <a:r>
              <a:rPr lang="ru-RU" dirty="0"/>
              <a:t>Не допускается недобросовестная конкуренция, связанная с незаконным получением, использованием или разглашением информации, составляющей коммерческую или иную охраняемую законом тайну, в том числе:</a:t>
            </a:r>
          </a:p>
          <a:p>
            <a:r>
              <a:rPr lang="ru-RU" dirty="0"/>
              <a:t>1) получение и использование указанной информации, обладателем которой является другой хозяйствующий субъект-конкурент, без согласия лица, имеющего право ею распоряжаться;</a:t>
            </a:r>
          </a:p>
          <a:p>
            <a:r>
              <a:rPr lang="ru-RU" dirty="0"/>
              <a:t>2) использование или разглашение указанной информации, обладателем которой является другой хозяйствующий субъект-конкурент, вследствие нарушения условий договора с лицом, имеющим право ею распоряжаться;</a:t>
            </a:r>
          </a:p>
          <a:p>
            <a:r>
              <a:rPr lang="ru-RU" dirty="0"/>
              <a:t>3) использование или разглашение указанной информации, обладателем которой является другой хозяйствующий субъект-конкурент и которая получена от лица, имеющего или имевшего доступ к указанной информации вследствие выполнения служебных обязанностей, если не истек установленный законом или договором срок ее неразглашения.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A2401-1EAC-4639-ACAB-66DADE738E1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85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80729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Статья 14.7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</a:rPr>
              <a:t>В состав нарушения входят два </a:t>
            </a:r>
            <a:r>
              <a:rPr lang="ru-RU" sz="2400" dirty="0">
                <a:latin typeface="Times New Roman" panose="02020603050405020304" pitchFamily="18" charset="0"/>
              </a:rPr>
              <a:t>действия: получение и использование.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</a:rPr>
              <a:t>Под получением информации следует понимать возможность ознакомления со сведениями, составляющими охраняемую законом тайну хозяйствующего субъекта - конкурента, </a:t>
            </a:r>
            <a:endParaRPr lang="ru-RU" sz="2400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</a:rPr>
              <a:t>под </a:t>
            </a:r>
            <a:r>
              <a:rPr lang="ru-RU" sz="2400" dirty="0">
                <a:latin typeface="Times New Roman" panose="02020603050405020304" pitchFamily="18" charset="0"/>
              </a:rPr>
              <a:t>использованием - применения указанных сведений с целью получения преимуществ при осуществлении предпринимательской 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A2401-1EAC-4639-ACAB-66DADE738E1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5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Ст. 14.8 Запрет на иные формы недобросовестной конкуренции.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80211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</a:rPr>
              <a:t>Не допускаются иные формы недобросовестной конкуренции наряду с предусмотренными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hlinkClick r:id="rId2"/>
              </a:rPr>
              <a:t>статьями 14.1 -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hlinkClick r:id="rId3"/>
              </a:rPr>
              <a:t>14.7 настоящего Федерального закона.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A2401-1EAC-4639-ACAB-66DADE738E1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35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125"/>
            <a:ext cx="7886700" cy="825587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Статья 14.8.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877272"/>
          </a:xfrm>
        </p:spPr>
        <p:txBody>
          <a:bodyPr/>
          <a:lstStyle/>
          <a:p>
            <a:r>
              <a:rPr lang="ru-RU" sz="2800" dirty="0" smtClean="0"/>
              <a:t>В данный состав входят любые формы недобросовестной конкуренции, не вошедшие в статьи 14.1-14.7 Закона о защите конкуренции.</a:t>
            </a:r>
          </a:p>
          <a:p>
            <a:r>
              <a:rPr lang="ru-RU" sz="2800" dirty="0" smtClean="0"/>
              <a:t>Например, Калмыцким УФАС России были выданы 5 предупреждений по ст. 14.8 Страховым организациям.</a:t>
            </a:r>
          </a:p>
          <a:p>
            <a:r>
              <a:rPr lang="ru-RU" sz="2800" dirty="0" smtClean="0"/>
              <a:t>Нарушение выразилось в применении </a:t>
            </a:r>
            <a:r>
              <a:rPr lang="ru-RU" sz="2800" dirty="0"/>
              <a:t>понижающих значений коэффициента </a:t>
            </a:r>
            <a:r>
              <a:rPr lang="ru-RU" sz="2800" dirty="0" smtClean="0"/>
              <a:t>КБМ, </a:t>
            </a:r>
            <a:r>
              <a:rPr lang="ru-RU" sz="2800" dirty="0"/>
              <a:t>без использования информации из автоматизированной информационной системы обязательного страхования при расчете суммы страховой премии по транспортным средствам заказчика в заявке на участие в открытом конкурсе на оказание услуг по обязательному страхованию гражданской ответственности владельцев транспортных средств (ОСАГО),</a:t>
            </a:r>
            <a:r>
              <a:rPr lang="ru-RU" dirty="0"/>
              <a:t>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A2401-1EAC-4639-ACAB-66DADE738E1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31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3"/>
          <p:cNvSpPr txBox="1">
            <a:spLocks noGrp="1"/>
          </p:cNvSpPr>
          <p:nvPr/>
        </p:nvSpPr>
        <p:spPr bwMode="auto">
          <a:xfrm>
            <a:off x="0" y="6467475"/>
            <a:ext cx="9398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C77B1D5-9D10-430F-B2A6-5320DD48185C}" type="slidenum">
              <a:rPr lang="en-US" sz="1200" b="0">
                <a:solidFill>
                  <a:schemeClr val="accent2"/>
                </a:solidFill>
                <a:latin typeface="Arial Narrow" pitchFamily="34" charset="0"/>
              </a:rPr>
              <a:pPr algn="r"/>
              <a:t>18</a:t>
            </a:fld>
            <a:endParaRPr lang="en-US" sz="1200" b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0368" y="2132856"/>
            <a:ext cx="7924800" cy="3810000"/>
          </a:xfrm>
        </p:spPr>
        <p:txBody>
          <a:bodyPr/>
          <a:lstStyle/>
          <a:p>
            <a:pPr eaLnBrk="1" hangingPunct="1"/>
            <a:endParaRPr lang="ru-RU" sz="4400" dirty="0" smtClean="0">
              <a:solidFill>
                <a:srgbClr val="006666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rgbClr val="006666"/>
                </a:solidFill>
              </a:rPr>
              <a:t>СПАСИБО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44624"/>
            <a:ext cx="9144000" cy="7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ru-RU" sz="1800" kern="0" dirty="0" smtClean="0">
                <a:solidFill>
                  <a:srgbClr val="FFD147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800" kern="0" dirty="0" smtClean="0">
                <a:solidFill>
                  <a:srgbClr val="FFD147"/>
                </a:solidFill>
                <a:latin typeface="+mj-lt"/>
                <a:ea typeface="+mj-ea"/>
                <a:cs typeface="+mj-cs"/>
              </a:rPr>
              <a:t>статья 14.1 Запрет на недобросовестную конкуренцию путем дискредитации</a:t>
            </a:r>
            <a:endParaRPr lang="ru-RU" sz="1800" kern="0" dirty="0">
              <a:solidFill>
                <a:srgbClr val="FFD14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B0566-0544-47C1-9961-BAF161CB14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1210168"/>
            <a:ext cx="853586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ru-RU" b="0" dirty="0">
                <a:solidFill>
                  <a:schemeClr val="tx1"/>
                </a:solidFill>
              </a:rPr>
              <a:t>Не допускается недобросовестная конкуренция путем дискредитации, то есть распространения ложных, неточных или искаженных сведений, которые могут причинить убытки хозяйствующему субъекту и (или) нанести ущерб его деловой репутации, в том числе в отношении:</a:t>
            </a:r>
          </a:p>
          <a:p>
            <a:r>
              <a:rPr lang="ru-RU" b="0" dirty="0">
                <a:solidFill>
                  <a:schemeClr val="tx1"/>
                </a:solidFill>
              </a:rPr>
              <a:t>1) качества и потребительских свойств товара, предлагаемого к продаже другим хозяйствующим субъектом-конкурентом, назначения такого товара, способов и условий его изготовления или применения, результатов, ожидаемых от использования такого товара, его пригодности для определенных целей;</a:t>
            </a:r>
          </a:p>
          <a:p>
            <a:r>
              <a:rPr lang="ru-RU" b="0" dirty="0">
                <a:solidFill>
                  <a:schemeClr val="tx1"/>
                </a:solidFill>
              </a:rPr>
              <a:t>2) количества товара, предлагаемого к продаже другим хозяйствующим субъектом-конкурентом, наличия такого товара на рынке, возможности его приобретения на определенных условиях, фактического размера спроса на такой товар;</a:t>
            </a:r>
          </a:p>
          <a:p>
            <a:r>
              <a:rPr lang="ru-RU" b="0" dirty="0">
                <a:solidFill>
                  <a:schemeClr val="tx1"/>
                </a:solidFill>
              </a:rPr>
              <a:t>3) условий, на которых предлагается к продаже товар другим хозяйствующим субъектом-конкурентом, в частности цены товара.</a:t>
            </a:r>
          </a:p>
          <a:p>
            <a:r>
              <a:rPr lang="ru-RU" b="0" dirty="0" smtClean="0">
                <a:solidFill>
                  <a:schemeClr val="tx1"/>
                </a:solidFill>
              </a:rPr>
              <a:t>, </a:t>
            </a:r>
            <a:r>
              <a:rPr lang="ru-RU" b="0" dirty="0">
                <a:solidFill>
                  <a:schemeClr val="tx1"/>
                </a:solidFill>
              </a:rPr>
              <a:t>в частности цены товара.</a:t>
            </a:r>
          </a:p>
        </p:txBody>
      </p:sp>
    </p:spTree>
    <p:extLst>
      <p:ext uri="{BB962C8B-B14F-4D97-AF65-F5344CB8AC3E}">
        <p14:creationId xmlns:p14="http://schemas.microsoft.com/office/powerpoint/2010/main" val="6580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821" y="22699"/>
            <a:ext cx="7886700" cy="958029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Статья 14.1</a:t>
            </a:r>
            <a:endParaRPr lang="ru-RU" dirty="0">
              <a:solidFill>
                <a:srgbClr val="FFC000"/>
              </a:solidFill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536498"/>
              </p:ext>
            </p:extLst>
          </p:nvPr>
        </p:nvGraphicFramePr>
        <p:xfrm>
          <a:off x="0" y="1348262"/>
          <a:ext cx="9144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A2401-1EAC-4639-ACAB-66DADE738E1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5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75"/>
            <a:ext cx="9144000" cy="9464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Ст. 14.2 запрет на недобросовестную конкуренцию путем введения в заблуждение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52472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</a:rPr>
              <a:t>Не допускается недобросовестная конкуренция путем введения в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hlinkClick r:id="rId2"/>
              </a:rPr>
              <a:t>заблуждение, в том числе в отношении: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</a:rPr>
              <a:t>1) качества и потребительских свойств товара, предлагаемого к продаже, назначения такого товара, способов и условий его изготовления или применения, результатов, ожидаемых от использования такого товара, его пригодности для определенных целей;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</a:rPr>
              <a:t>2) количества товара, предлагаемого к продаже, наличия такого товара на рынке, возможности его приобретения на определенных условиях, фактического размера спроса на такой товар;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</a:rPr>
              <a:t>3) места производства товара, предлагаемого к продаже, изготовителя такого товара, гарантийных обязательств продавца или изготовителя;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</a:rPr>
              <a:t>4) условий, на которых товар предлагается к продаже, в частности цены такого товара.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A2401-1EAC-4639-ACAB-66DADE738E1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1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766" y="29461"/>
            <a:ext cx="7886700" cy="735244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Статья 14.2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</a:rPr>
              <a:t>Введение в заблуждение является следствием распространения не негативной информации, как в дискредитации, а позитивной, и ее содержание касается деятельности самого распространителя и (или) его товара</a:t>
            </a:r>
          </a:p>
          <a:p>
            <a:r>
              <a:rPr lang="ru-RU" sz="2400" dirty="0"/>
              <a:t>Перечень обстоятельств, относительно которых потребитель может быть введен в заблуждение, является открытым.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A2401-1EAC-4639-ACAB-66DADE738E1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6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Ст. 14.3 Запрет на недобросовестную конкуренцию путем некорректного сравнения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</a:rPr>
              <a:t>Не допускается недобросовестная конкуренция путем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hlinkClick r:id="rId2"/>
              </a:rPr>
              <a:t>некорректного сравнения хозяйствующего субъекта и (или) его товара с другим хозяйствующим субъектом-конкурентом и (или) его товаром, в том числе: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</a:rPr>
              <a:t>1) сравнение с другим хозяйствующим субъектом-конкурентом и (или) его товаром путем использования слов "лучший", "первый", "номер один", "самый", "только", "единственный", иных слов или обозначений, создающих впечатление о превосходстве товара и (или) хозяйствующего субъекта, без указания конкретных характеристик или параметров сравнения, имеющих объективное подтверждение, либо в случае, если утверждения, содержащие указанные слова, являются ложными, неточными или искаженными;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</a:rPr>
              <a:t>2) сравнение с другим хозяйствующим субъектом-конкурентом и (или) его товаром, в котором отсутствует указание конкретных сравниваемых характеристик или параметров либо результаты сравнения не могут быть объективно проверены;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</a:rPr>
              <a:t>3) сравнение с другим хозяйствующим субъектом-конкурентом и (или) его товаром, основанное исключительно на незначительных или несопоставимых фактах и содержащее негативную оценку деятельности хозяйствующего субъекта-конкурента и (или) его товара.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A2401-1EAC-4639-ACAB-66DADE738E1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8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0872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Статья 14.3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6093296"/>
          </a:xfrm>
        </p:spPr>
        <p:txBody>
          <a:bodyPr>
            <a:normAutofit/>
          </a:bodyPr>
          <a:lstStyle/>
          <a:p>
            <a:r>
              <a:rPr lang="ru-RU" sz="3200" dirty="0"/>
              <a:t>Первый вид некорректного сравнения представляет имеет отношение к неограниченному кругу хозяйствующих субъектов-конкурентов и (или) их товаров.</a:t>
            </a:r>
          </a:p>
          <a:p>
            <a:r>
              <a:rPr lang="ru-RU" sz="3200" dirty="0"/>
              <a:t>Второй вид распространяется на некорректное сравнение с конкретным хозяйствующим субъектом - конкурентом (товаром).</a:t>
            </a:r>
          </a:p>
          <a:p>
            <a:r>
              <a:rPr lang="ru-RU" sz="3200" dirty="0" smtClean="0"/>
              <a:t>Третий </a:t>
            </a:r>
            <a:r>
              <a:rPr lang="ru-RU" sz="3200" dirty="0"/>
              <a:t>вид некорректного сравнения предполагает, что сравнение должно быть построено с использованием неправильных логических операций таким образом, что его достоверность объективно не может быть ни подтверждена, ни опровергнута</a:t>
            </a:r>
            <a:r>
              <a:rPr lang="ru-RU" sz="2400" dirty="0"/>
              <a:t>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A2401-1EAC-4639-ACAB-66DADE738E1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1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Ст. 14.4 Запрет на недобросовестную конкуренцию, связанную с приобретением и использованием исключительного права на средства индивидуализации юридического лица, средства индивидуализации товаров, работ или услуг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4509120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</a:rPr>
              <a:t>1. Не допускается недобросовестная конкуренция, связанная с приобретением и использованием исключительного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hlinkClick r:id="rId2"/>
              </a:rPr>
              <a:t>права на средства индивидуализации юридического лица, средства индивидуализации товаров, работ или услуг (далее - средства индивидуализации).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</a:rPr>
              <a:t>2. Решение антимонопольного органа о нарушении положений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hlinkClick r:id=""/>
              </a:rPr>
              <a:t>части 1 настоящей статьи в отношении приобретения и использования исключительного права на товарный знак направляется заинтересованным лицом в федеральный орган исполнительной власти по интеллектуальной собственности для признания недействительным предоставления правовой охраны товарному знаку.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A2401-1EAC-4639-ACAB-66DADE738E1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78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Средства индивидуализации юридического лица, товаров, работ, услуг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95878" cy="5472608"/>
          </a:xfrm>
        </p:spPr>
        <p:txBody>
          <a:bodyPr>
            <a:normAutofit/>
          </a:bodyPr>
          <a:lstStyle/>
          <a:p>
            <a:r>
              <a:rPr lang="ru-RU" sz="2400" b="1" dirty="0"/>
              <a:t>Статья 1225. Охраняемые результаты интеллектуальной деятельности и средства индивидуализации</a:t>
            </a:r>
          </a:p>
          <a:p>
            <a:endParaRPr lang="ru-RU" sz="2400" dirty="0"/>
          </a:p>
          <a:p>
            <a:r>
              <a:rPr lang="ru-RU" sz="2400" dirty="0"/>
              <a:t>1. Результатами интеллектуальной деятельности и приравненными к ним средствами индивидуализации юридических лиц, товаров, работ, услуг и предприятий, которым предоставляется правовая охрана (интеллектуальной собственностью), являются: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13</a:t>
            </a:r>
            <a:r>
              <a:rPr lang="ru-RU" sz="2400" dirty="0"/>
              <a:t>) фирменные наименования;</a:t>
            </a:r>
          </a:p>
          <a:p>
            <a:r>
              <a:rPr lang="ru-RU" sz="2400" dirty="0"/>
              <a:t>14) товарные знаки и знаки обслуживания;</a:t>
            </a:r>
          </a:p>
          <a:p>
            <a:r>
              <a:rPr lang="ru-RU" sz="2400" dirty="0"/>
              <a:t>15) наименования мест происхождения товаров;</a:t>
            </a:r>
          </a:p>
          <a:p>
            <a:r>
              <a:rPr lang="ru-RU" sz="2400" dirty="0"/>
              <a:t>16) коммерческие обозначения.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A2401-1EAC-4639-ACAB-66DADE738E1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751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28034</TotalTime>
  <Words>1454</Words>
  <Application>Microsoft Office PowerPoint</Application>
  <PresentationFormat>Экран (4:3)</PresentationFormat>
  <Paragraphs>91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Tahoma</vt:lpstr>
      <vt:lpstr>Times New Roman</vt:lpstr>
      <vt:lpstr>Тема Office</vt:lpstr>
      <vt:lpstr>ФЕДЕРАЛЬНАЯ АНТИМОНОПОЛЬНАЯ СЛУЖБА Калмыцкое УФАС России</vt:lpstr>
      <vt:lpstr>Презентация PowerPoint</vt:lpstr>
      <vt:lpstr>Статья 14.1</vt:lpstr>
      <vt:lpstr>Ст. 14.2 запрет на недобросовестную конкуренцию путем введения в заблуждение</vt:lpstr>
      <vt:lpstr>Статья 14.2</vt:lpstr>
      <vt:lpstr>Ст. 14.3 Запрет на недобросовестную конкуренцию путем некорректного сравнения</vt:lpstr>
      <vt:lpstr>Статья 14.3</vt:lpstr>
      <vt:lpstr>Ст. 14.4 Запрет на недобросовестную конкуренцию, связанную с приобретением и использованием исключительного права на средства индивидуализации юридического лица, средства индивидуализации товаров, работ или услуг</vt:lpstr>
      <vt:lpstr>Средства индивидуализации юридического лица, товаров, работ, услуг</vt:lpstr>
      <vt:lpstr>Ст. 14.5 запрет на недобросовестную конкуренцию, связанную с результатами интеллектуальной деятельности</vt:lpstr>
      <vt:lpstr>Статья 1225 Гражданского Кодекса</vt:lpstr>
      <vt:lpstr>Статья 14.6 Запрет на недобросовестную конкуренцию, связанную с созданием смешения</vt:lpstr>
      <vt:lpstr>Решение Калмыцкого УФАС России</vt:lpstr>
      <vt:lpstr>Ст. 14.7 Запрет на недобросовестную конкуренцию, связанную с незаконным получением, использованием, разглашением информации, составляющую коммерческую или иную охраняемую законом тайну</vt:lpstr>
      <vt:lpstr>Статья 14.7</vt:lpstr>
      <vt:lpstr>Ст. 14.8 Запрет на иные формы недобросовестной конкуренции.</vt:lpstr>
      <vt:lpstr>Статья 14.8.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Самолысов</dc:creator>
  <cp:lastModifiedBy>to08-Dordghiev</cp:lastModifiedBy>
  <cp:revision>2021</cp:revision>
  <cp:lastPrinted>2016-05-23T11:05:44Z</cp:lastPrinted>
  <dcterms:created xsi:type="dcterms:W3CDTF">1601-01-01T00:00:00Z</dcterms:created>
  <dcterms:modified xsi:type="dcterms:W3CDTF">2018-01-24T12:30:54Z</dcterms:modified>
</cp:coreProperties>
</file>