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509" r:id="rId3"/>
    <p:sldId id="566" r:id="rId4"/>
    <p:sldId id="578" r:id="rId5"/>
    <p:sldId id="571" r:id="rId6"/>
    <p:sldId id="572" r:id="rId7"/>
    <p:sldId id="573" r:id="rId8"/>
    <p:sldId id="554" r:id="rId9"/>
    <p:sldId id="574" r:id="rId10"/>
    <p:sldId id="576" r:id="rId11"/>
    <p:sldId id="575" r:id="rId12"/>
    <p:sldId id="577" r:id="rId13"/>
    <p:sldId id="562" r:id="rId14"/>
  </p:sldIdLst>
  <p:sldSz cx="9144000" cy="6858000" type="screen4x3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80"/>
    <a:srgbClr val="333399"/>
    <a:srgbClr val="FF0066"/>
    <a:srgbClr val="0033CC"/>
    <a:srgbClr val="FF7C80"/>
    <a:srgbClr val="FFCC00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7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6" rIns="92955" bIns="46476" numCol="1" anchor="t" anchorCtr="0" compatLnSpc="1">
            <a:prstTxWarp prst="textNoShape">
              <a:avLst/>
            </a:prstTxWarp>
          </a:bodyPr>
          <a:lstStyle>
            <a:lvl1pPr defTabSz="92969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6" rIns="92955" bIns="46476" numCol="1" anchor="t" anchorCtr="0" compatLnSpc="1">
            <a:prstTxWarp prst="textNoShape">
              <a:avLst/>
            </a:prstTxWarp>
          </a:bodyPr>
          <a:lstStyle>
            <a:lvl1pPr algn="r" defTabSz="92969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5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6" rIns="92955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6" rIns="92955" bIns="46476" numCol="1" anchor="b" anchorCtr="0" compatLnSpc="1">
            <a:prstTxWarp prst="textNoShape">
              <a:avLst/>
            </a:prstTxWarp>
          </a:bodyPr>
          <a:lstStyle>
            <a:lvl1pPr defTabSz="92969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880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6" rIns="92955" bIns="46476" numCol="1" anchor="b" anchorCtr="0" compatLnSpc="1">
            <a:prstTxWarp prst="textNoShape">
              <a:avLst/>
            </a:prstTxWarp>
          </a:bodyPr>
          <a:lstStyle>
            <a:lvl1pPr algn="r" defTabSz="926809" eaLnBrk="1" hangingPunct="1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0DB45C3-36D0-4ECE-B472-EEA6C9DBD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99EB19C7-6A3A-493D-95F8-8B65E2B354BA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3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99EB19C7-6A3A-493D-95F8-8B65E2B354BA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DD550518-8644-4A24-B75E-C95374A696FF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E70E5C72-8467-4DFC-8A9E-B9441360AD34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8CDA07F9-7ADF-4512-9774-5B7E20AB6CCC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B5C5D9BD-A8B8-4ADA-A8F9-70DA684C55F9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9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8FB1E480-E62F-4769-853A-3BC4A7D6EF69}" type="slidenum">
              <a:rPr lang="ru-RU" altLang="ru-RU" smtClean="0">
                <a:latin typeface="Arial" pitchFamily="34" charset="0"/>
                <a:cs typeface="Arial" pitchFamily="34" charset="0"/>
              </a:rPr>
              <a:pPr defTabSz="925513"/>
              <a:t>11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2779-ED53-408D-905F-9AF3E51840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08CE-7715-45B0-8BAC-0232D2B1D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81ED-FBC9-41BA-83CB-294987AEB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8F02-D92F-473B-97CC-A75195953D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86D7-4FEA-4750-A00C-EA1B939CD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9B2D-ED3F-4837-A13F-3012B58A7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7941-752D-4477-8BF0-A45968760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3480-1347-4276-8945-157181E62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6BEE-2543-436C-8E92-08CA0D8B2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DAFC-FE07-459C-9833-4737C5739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F975-39FF-484B-9786-BD8F10F2E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B181-87F6-4099-81D2-02B65254E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C6FF-573E-4462-AA44-6CC538491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D96C3E2-D537-449E-9D78-E4208CA6F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  <p:sldLayoutId id="2147484860" r:id="rId12"/>
    <p:sldLayoutId id="2147484861" r:id="rId13"/>
    <p:sldLayoutId id="21474848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ap.investkalug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.investkalug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.investkalug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.investkalug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0" y="2781300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600" b="1">
              <a:solidFill>
                <a:srgbClr val="333399"/>
              </a:solidFill>
              <a:latin typeface="Verdana" pitchFamily="34" charset="0"/>
            </a:endParaRPr>
          </a:p>
          <a:p>
            <a:pPr algn="r" eaLnBrk="1" hangingPunct="1"/>
            <a:endParaRPr lang="ru-RU" altLang="ru-RU" sz="1600" b="1">
              <a:solidFill>
                <a:srgbClr val="333399"/>
              </a:solidFill>
              <a:latin typeface="Verdana" pitchFamily="34" charset="0"/>
            </a:endParaRPr>
          </a:p>
          <a:p>
            <a:pPr algn="r" eaLnBrk="1" hangingPunct="1"/>
            <a:endParaRPr lang="ru-RU" altLang="ru-RU" sz="1600" b="1">
              <a:solidFill>
                <a:srgbClr val="333399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2800" b="1">
                <a:latin typeface="Verdana" pitchFamily="34" charset="0"/>
              </a:rPr>
              <a:t>Внедрение в Республике Калмыкия Стандарта развития конкуренции в субъектах Российской Федерации</a:t>
            </a:r>
            <a:br>
              <a:rPr lang="ru-RU" altLang="ru-RU" sz="2800" b="1">
                <a:latin typeface="Verdana" pitchFamily="34" charset="0"/>
              </a:rPr>
            </a:br>
            <a:r>
              <a:rPr lang="ru-RU" altLang="ru-RU" sz="2800" b="1">
                <a:latin typeface="Verdana" pitchFamily="34" charset="0"/>
              </a:rPr>
              <a:t/>
            </a:r>
            <a:br>
              <a:rPr lang="ru-RU" altLang="ru-RU" sz="2800" b="1">
                <a:latin typeface="Verdana" pitchFamily="34" charset="0"/>
              </a:rPr>
            </a:br>
            <a:r>
              <a:rPr lang="ru-RU" altLang="ru-RU" sz="2800" b="1">
                <a:latin typeface="Verdana" pitchFamily="34" charset="0"/>
              </a:rPr>
              <a:t/>
            </a:r>
            <a:br>
              <a:rPr lang="ru-RU" altLang="ru-RU" sz="2800" b="1">
                <a:latin typeface="Verdana" pitchFamily="34" charset="0"/>
              </a:rPr>
            </a:br>
            <a:endParaRPr lang="ru-RU" altLang="ru-RU" sz="1800" b="1">
              <a:solidFill>
                <a:srgbClr val="008080"/>
              </a:solidFill>
              <a:latin typeface="Verdana" pitchFamily="34" charset="0"/>
            </a:endParaRPr>
          </a:p>
          <a:p>
            <a:pPr algn="r" eaLnBrk="1" hangingPunct="1"/>
            <a:r>
              <a:rPr lang="ru-RU" altLang="ru-RU" sz="1800" b="1">
                <a:solidFill>
                  <a:srgbClr val="008080"/>
                </a:solidFill>
                <a:latin typeface="Verdana" pitchFamily="34" charset="0"/>
              </a:rPr>
              <a:t>Манца Викторовна Сангаджиева</a:t>
            </a:r>
          </a:p>
          <a:p>
            <a:pPr algn="r" eaLnBrk="1" hangingPunct="1"/>
            <a:r>
              <a:rPr lang="ru-RU" altLang="ru-RU" sz="1800" b="1">
                <a:solidFill>
                  <a:srgbClr val="008080"/>
                </a:solidFill>
                <a:latin typeface="Verdana" pitchFamily="34" charset="0"/>
              </a:rPr>
              <a:t>Руководитель Калмыцкого УФАС России</a:t>
            </a:r>
            <a:endParaRPr lang="ru-RU" altLang="ru-RU" sz="2000" b="1">
              <a:solidFill>
                <a:srgbClr val="008080"/>
              </a:solidFill>
              <a:latin typeface="Verdana" pitchFamily="34" charset="0"/>
            </a:endParaRPr>
          </a:p>
          <a:p>
            <a:pPr algn="r" eaLnBrk="1" hangingPunct="1"/>
            <a:endParaRPr lang="en-US" altLang="ru-RU" sz="2800" b="1">
              <a:solidFill>
                <a:srgbClr val="008080"/>
              </a:solidFill>
              <a:latin typeface="Verdana" pitchFamily="34" charset="0"/>
            </a:endParaRPr>
          </a:p>
          <a:p>
            <a:pPr algn="r" eaLnBrk="1" hangingPunct="1"/>
            <a:r>
              <a:rPr lang="ru-RU" altLang="ru-RU" sz="2800" b="1">
                <a:solidFill>
                  <a:srgbClr val="008080"/>
                </a:solidFill>
                <a:latin typeface="Verdana" pitchFamily="34" charset="0"/>
              </a:rPr>
              <a:t> </a:t>
            </a:r>
          </a:p>
          <a:p>
            <a:pPr algn="r" eaLnBrk="1" hangingPunct="1"/>
            <a:endParaRPr lang="ru-RU" altLang="ru-RU" sz="2000" b="1">
              <a:solidFill>
                <a:srgbClr val="008080"/>
              </a:solidFill>
              <a:latin typeface="Verdana" pitchFamily="34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116013" y="2060575"/>
            <a:ext cx="788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ru-RU" altLang="ru-RU" sz="1600" b="1" dirty="0">
                <a:solidFill>
                  <a:srgbClr val="008080"/>
                </a:solidFill>
                <a:latin typeface="+mj-lt"/>
                <a:ea typeface="MS PGothic" pitchFamily="34" charset="-128"/>
                <a:cs typeface="Arial" charset="0"/>
              </a:rPr>
              <a:t>УПРАВЛЕНИЕ ФЕДЕРАЛЬНОЙ АНТИМОНОПОЛЬНОЙ СЛУЖБЫ ПО РЕСПУБЛИКЕ КАЛМЫКИЯ</a:t>
            </a:r>
            <a:endParaRPr lang="en-US" altLang="ru-RU" sz="1600" b="1" dirty="0">
              <a:solidFill>
                <a:srgbClr val="00808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89B2D-ED3F-4837-A13F-3012B58A7DF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9080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5. Проведение мониторинга состояния и развития конкурентной среды на рынках товаров и услуг Республики Калмыкия</a:t>
            </a:r>
          </a:p>
        </p:txBody>
      </p:sp>
      <p:pic>
        <p:nvPicPr>
          <p:cNvPr id="6" name="Picture 8" descr="http://garynych.net/wp-content/uploads/2011/02/optimizaciay_sa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8" r="7666" b="13281"/>
          <a:stretch>
            <a:fillRect/>
          </a:stretch>
        </p:blipFill>
        <p:spPr bwMode="auto">
          <a:xfrm>
            <a:off x="0" y="1916832"/>
            <a:ext cx="1691680" cy="18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63688" y="1916832"/>
            <a:ext cx="561662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проводится ежегодно и включает в себя: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789040"/>
            <a:ext cx="720080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удовлетворенности субъектов предпринимательской деятельности и потребителей товаров и услуг качеством официальной информации о состоянии конкурентной среды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661248"/>
            <a:ext cx="72008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деятельности субъектов естественных монополий локального и регионального уровня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797152"/>
            <a:ext cx="720080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удовлетворенности потребителей качеством товаров и состоянием ценовой конкуренции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2636912"/>
            <a:ext cx="56166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административных барьеров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оценки состояния конкурентной среды субъектами предпринимательской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380312" y="2132856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380312" y="407707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380312" y="5805264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380312" y="4941168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380312" y="299695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5148064" y="3933056"/>
            <a:ext cx="4968552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68344" y="2852936"/>
            <a:ext cx="1475656" cy="22322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Ежегодный 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доклад  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для представления в ФАС России</a:t>
            </a:r>
            <a:endParaRPr lang="ru-RU" sz="1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zapolni-probel.ru/uploads/posts/2012-01/1325433107_monopolii-krat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6323012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72816"/>
            <a:ext cx="9144000" cy="4824536"/>
          </a:xfrm>
          <a:prstGeom prst="rect">
            <a:avLst/>
          </a:prstGeom>
          <a:solidFill>
            <a:schemeClr val="accent4">
              <a:tint val="40000"/>
              <a:hueOff val="0"/>
              <a:satOff val="0"/>
              <a:lumOff val="0"/>
              <a:alpha val="67000"/>
            </a:schemeClr>
          </a:solidFill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9080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Требование № 6. Создание и реализация механизмов общественного контроля за деятельностью субъектов естественных монополий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10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 межотраслевой совет потребителей по вопросам деятельности субъектов естественных монополий при Главе Республики Калмыкия</a:t>
            </a:r>
          </a:p>
          <a:p>
            <a:pPr lvl="0" algn="ctr"/>
            <a:r>
              <a:rPr lang="ru-RU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(указ Главы Республики Калмыкия от 29 октября 2014 г. № 176)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36512" y="1628800"/>
            <a:ext cx="9180512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Субъекты Российской Федерации заключают соглашения с субъектами естественных монополий о раскрытии информации, а также формируют советы потребителей их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E83172-7B63-4D21-A6BA-09C817478FB3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0" y="9080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7. Повышение уровня информированности субъектов предпринимательской деятельности и потребителей товаров и услуг о состоянии конкурентной среды и деятельности по содействию  развитию конкуренции в регионе</a:t>
            </a:r>
          </a:p>
        </p:txBody>
      </p:sp>
      <p:pic>
        <p:nvPicPr>
          <p:cNvPr id="1026" name="Picture 2" descr="C:\Users\to08-Tumudova\Desktop\Минэ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6045955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Калмыцкого УФАС России </a:t>
            </a:r>
            <a:r>
              <a:rPr lang="en-US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</a:t>
            </a:r>
            <a:r>
              <a:rPr lang="en-US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en-US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lmykia.fas.gov.ru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уполномоченного 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органа</a:t>
            </a: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http: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//е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conomy.kalmregion.ru 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созданы разделы, посвященные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Стандарту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конкуренции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субъекте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</a:t>
            </a:r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9" descr="http://ono.org.ua/wp-content/uploads/2011/02/aware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2677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4206BE-DE94-48F7-980F-ABFD47513702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31750"/>
            <a:ext cx="9017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200" b="1" kern="0" dirty="0">
              <a:solidFill>
                <a:schemeClr val="accent3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116013" y="1484313"/>
            <a:ext cx="698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1E4649"/>
                </a:solidFill>
                <a:latin typeface="Verdana" pitchFamily="34" charset="0"/>
                <a:ea typeface="ＭＳ Ｐゴシック" pitchFamily="34" charset="-128"/>
              </a:rPr>
              <a:t>Спасибо за внимание</a:t>
            </a:r>
            <a:r>
              <a:rPr lang="en-US" altLang="ru-RU" sz="4000" b="1">
                <a:solidFill>
                  <a:srgbClr val="1E4649"/>
                </a:solidFill>
                <a:latin typeface="Verdana" pitchFamily="34" charset="0"/>
                <a:ea typeface="ＭＳ Ｐゴシック" pitchFamily="34" charset="-128"/>
              </a:rPr>
              <a:t>!</a:t>
            </a:r>
            <a:endParaRPr lang="ru-RU" altLang="ru-RU" sz="4000" b="1">
              <a:solidFill>
                <a:srgbClr val="1E4649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2293" name="Picture 4" descr="C:\Users\to08-Tumudova\Downloads\сай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082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to08-Tumudova\Downloads\электро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411413" y="2708275"/>
            <a:ext cx="529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latin typeface="Verdana" pitchFamily="34" charset="0"/>
                <a:ea typeface="ＭＳ Ｐゴシック" pitchFamily="34" charset="-128"/>
              </a:rPr>
              <a:t>kalmykia.fas.gov.ru</a:t>
            </a:r>
            <a:endParaRPr lang="ru-RU" altLang="ru-RU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2411413" y="3284538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latin typeface="Verdana" pitchFamily="34" charset="0"/>
                <a:ea typeface="ＭＳ Ｐゴシック" pitchFamily="34" charset="-128"/>
              </a:rPr>
              <a:t>to08@fas.gov.ru</a:t>
            </a:r>
            <a:endParaRPr lang="ru-RU" altLang="ru-RU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411413" y="3789363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latin typeface="Verdana" pitchFamily="34" charset="0"/>
                <a:ea typeface="ＭＳ Ｐゴシック" pitchFamily="34" charset="-128"/>
              </a:rPr>
              <a:t>instagram.com/ufas_08</a:t>
            </a:r>
            <a:endParaRPr lang="ru-RU" altLang="ru-RU" b="1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2298" name="Picture 6" descr="C:\Users\to08-Tumudova\Downloads\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3656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7" descr="C:\Users\to08-Tumudova\Downloads\ins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860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2411413" y="4365625"/>
            <a:ext cx="5292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latin typeface="Verdana" pitchFamily="34" charset="0"/>
                <a:ea typeface="ＭＳ Ｐゴシック" pitchFamily="34" charset="-128"/>
              </a:rPr>
              <a:t>4–13 -31</a:t>
            </a:r>
            <a:endParaRPr lang="ru-RU" altLang="ru-RU" b="1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C6E24D-6A17-4C57-B10C-092CBB14EE58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0" y="1700808"/>
            <a:ext cx="8964613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8" algn="ctr">
              <a:spcAft>
                <a:spcPts val="600"/>
              </a:spcAft>
            </a:pPr>
            <a:r>
              <a:rPr lang="ru-RU" altLang="ru-RU" sz="2800" b="1" dirty="0" smtClean="0">
                <a:latin typeface="Segoe UI" pitchFamily="34" charset="0"/>
                <a:cs typeface="Segoe UI" pitchFamily="34" charset="0"/>
              </a:rPr>
              <a:t>Стандарт </a:t>
            </a:r>
            <a:r>
              <a:rPr lang="ru-RU" altLang="ru-RU" sz="2800" b="1" dirty="0">
                <a:latin typeface="Segoe UI" pitchFamily="34" charset="0"/>
                <a:cs typeface="Segoe UI" pitchFamily="34" charset="0"/>
              </a:rPr>
              <a:t>развития конкуренции в субъектах Российской </a:t>
            </a:r>
            <a:r>
              <a:rPr lang="ru-RU" altLang="ru-RU" sz="2800" b="1" dirty="0" smtClean="0">
                <a:latin typeface="Segoe UI" pitchFamily="34" charset="0"/>
                <a:cs typeface="Segoe UI" pitchFamily="34" charset="0"/>
              </a:rPr>
              <a:t>Федерации</a:t>
            </a:r>
            <a:endParaRPr lang="en-US" alt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9688" algn="ctr">
              <a:spcAft>
                <a:spcPts val="600"/>
              </a:spcAft>
            </a:pPr>
            <a:endParaRPr lang="ru-RU" altLang="ru-RU" sz="2800" b="1" dirty="0">
              <a:latin typeface="Segoe UI" pitchFamily="34" charset="0"/>
              <a:cs typeface="Segoe UI" pitchFamily="34" charset="0"/>
            </a:endParaRPr>
          </a:p>
          <a:p>
            <a:pPr marL="39688" algn="ctr">
              <a:spcAft>
                <a:spcPts val="600"/>
              </a:spcAft>
            </a:pPr>
            <a:r>
              <a:rPr lang="ru-RU" altLang="ru-RU" sz="1800" b="1" dirty="0">
                <a:latin typeface="Segoe UI" pitchFamily="34" charset="0"/>
                <a:cs typeface="Segoe UI" pitchFamily="34" charset="0"/>
              </a:rPr>
              <a:t>Утвержден </a:t>
            </a:r>
            <a:r>
              <a:rPr lang="ru-RU" altLang="ru-RU" sz="1800" b="1" dirty="0" smtClean="0">
                <a:latin typeface="Segoe UI" pitchFamily="34" charset="0"/>
                <a:cs typeface="Segoe UI" pitchFamily="34" charset="0"/>
              </a:rPr>
              <a:t>Распоряжением Правительства </a:t>
            </a:r>
            <a:r>
              <a:rPr lang="ru-RU" altLang="ru-RU" sz="1800" b="1" dirty="0">
                <a:latin typeface="Segoe UI" pitchFamily="34" charset="0"/>
                <a:cs typeface="Segoe UI" pitchFamily="34" charset="0"/>
              </a:rPr>
              <a:t>Российской Федерации </a:t>
            </a:r>
            <a:r>
              <a:rPr lang="ru-RU" altLang="ru-RU" sz="1800" b="1" dirty="0" smtClean="0">
                <a:latin typeface="Segoe UI" pitchFamily="34" charset="0"/>
                <a:cs typeface="Segoe UI" pitchFamily="34" charset="0"/>
              </a:rPr>
              <a:t>от 05.09.2015  №1738-р</a:t>
            </a:r>
            <a:endParaRPr lang="ru-RU" altLang="ru-RU" sz="1800" b="1" dirty="0">
              <a:latin typeface="Segoe UI" pitchFamily="34" charset="0"/>
              <a:cs typeface="Segoe UI" pitchFamily="34" charset="0"/>
            </a:endParaRPr>
          </a:p>
          <a:p>
            <a:pPr marL="39688" algn="just"/>
            <a:endParaRPr lang="ru-RU" altLang="ru-RU" sz="1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9688" algn="just"/>
            <a:endParaRPr lang="ru-RU" altLang="ru-RU" sz="1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9688" algn="just"/>
            <a:r>
              <a:rPr lang="ru-RU" altLang="ru-RU" sz="16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endParaRPr lang="ru-RU" alt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  <a:sym typeface="PFBeauSansPro-Regular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93A3C9-349B-4D96-93B5-D05D654BCACA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68313" y="1773238"/>
            <a:ext cx="856773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1)	Установление требований к осуществлению деятельности ОИВ субъектов РФ, направленной на создание условий для развития конкуренции в отраслях экономической деятельности хозяйствующих субъектов данной территории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68313" y="2997200"/>
            <a:ext cx="83518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chemeClr val="tx2"/>
                </a:solidFill>
                <a:latin typeface="Verdana" pitchFamily="34" charset="0"/>
              </a:rPr>
              <a:t>2)</a:t>
            </a:r>
            <a:r>
              <a:rPr lang="ru-RU" sz="1400" b="1">
                <a:latin typeface="Verdana" pitchFamily="34" charset="0"/>
              </a:rPr>
              <a:t>	</a:t>
            </a:r>
            <a:r>
              <a:rPr lang="ru-RU" sz="1400" b="1">
                <a:solidFill>
                  <a:schemeClr val="tx2"/>
                </a:solidFill>
                <a:latin typeface="Verdana" pitchFamily="34" charset="0"/>
              </a:rPr>
              <a:t>Обеспечение реализации системного и единообразного подхода к деятельности по развитию конкуренции на всей территории РФ, с учетом специфики функционирования региональной экономики и рынков</a:t>
            </a:r>
          </a:p>
          <a:p>
            <a:endParaRPr lang="ru-RU">
              <a:latin typeface="Verdana" pitchFamily="34" charset="0"/>
            </a:endParaRP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468313" y="3933825"/>
            <a:ext cx="8280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chemeClr val="tx2"/>
                </a:solidFill>
                <a:latin typeface="Verdana" pitchFamily="34" charset="0"/>
              </a:rPr>
              <a:t>3)	Формирование прозрачной системы работы региональных органов государственной власти в части реализации результативных и эффективных мер по развитию конкуренции в интересах конечного потребителя товаров и услуг, субъектов предпринимательской деятельности, граждан РФ и общества в целом</a:t>
            </a:r>
          </a:p>
          <a:p>
            <a:endParaRPr lang="ru-RU">
              <a:latin typeface="Verdana" pitchFamily="34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468313" y="5524500"/>
            <a:ext cx="8207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chemeClr val="tx2"/>
                </a:solidFill>
                <a:latin typeface="Verdana" pitchFamily="34" charset="0"/>
              </a:rPr>
              <a:t>4)	Создание стимулов и условий для развития и защиты субъектов малого и среднего предпринимательства, устранения административных барьеров</a:t>
            </a:r>
          </a:p>
          <a:p>
            <a:endParaRPr lang="ru-RU">
              <a:latin typeface="Verdana" pitchFamily="34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827584" y="908720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latin typeface="Verdana" pitchFamily="34" charset="0"/>
              </a:rPr>
              <a:t>Цели Стандарта:</a:t>
            </a:r>
            <a:endParaRPr lang="ru-RU" altLang="ru-RU" sz="3600" b="1" dirty="0">
              <a:latin typeface="Verdana" pitchFamily="34" charset="0"/>
              <a:sym typeface="PFBeauSansPro-Regular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93A3C9-349B-4D96-93B5-D05D654BCACA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07503" y="1556792"/>
            <a:ext cx="88569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1) Ориентация </a:t>
            </a:r>
            <a:r>
              <a:rPr lang="ru-RU" sz="1400" b="1" dirty="0" smtClean="0"/>
              <a:t>на потребителя - высшее должностное </a:t>
            </a:r>
            <a:r>
              <a:rPr lang="ru-RU" sz="1400" b="1" dirty="0" smtClean="0"/>
              <a:t>лицо субъекта </a:t>
            </a:r>
            <a:r>
              <a:rPr lang="ru-RU" sz="1400" b="1" dirty="0" smtClean="0"/>
              <a:t>Российской </a:t>
            </a:r>
            <a:r>
              <a:rPr lang="ru-RU" sz="1400" b="1" dirty="0" smtClean="0"/>
              <a:t>Федерации и </a:t>
            </a:r>
            <a:r>
              <a:rPr lang="ru-RU" sz="1400" b="1" dirty="0" smtClean="0"/>
              <a:t>органы исполнительной власти субъектов Российской Федерации во взаимодействии с руководством муниципальных образований и сотрудниками органов местного самоуправления осуществляют мероприятия по содействию развитию конкуренции, исходя из текущих и предполагаемых потребностей потребителей товаров, работ и услуг, участников экономических отношений и общества в целом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07504" y="2996952"/>
            <a:ext cx="88569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2) Заинтересованность </a:t>
            </a:r>
            <a:r>
              <a:rPr lang="ru-RU" sz="1400" b="1" dirty="0" smtClean="0"/>
              <a:t>высшего должностного лица - высшее должностное лицо обеспечивает единство целей и направлений деятельности органов исполнительной власти субъекта Российской Федерации для результативной и эффективной реализации стандарта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107504" y="3789040"/>
            <a:ext cx="8856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3) Системный </a:t>
            </a:r>
            <a:r>
              <a:rPr lang="ru-RU" sz="1400" b="1" dirty="0" smtClean="0"/>
              <a:t>подход - совершенствование деятельности органов исполнительной власти субъектов Российской Федерации по анализу состояния рынков товаров, работ и услуг, поведения хозяйствующих субъектов на указанных рынках, выявленных ожиданий потребителей товаров, работ и услуг, по планированию деятельности, а также по формированию процессов и систем мониторинга, оценки, контроля и анализа деятельности органов исполнительной власти субъектов Российской </a:t>
            </a:r>
            <a:r>
              <a:rPr lang="ru-RU" sz="1400" b="1" dirty="0" smtClean="0"/>
              <a:t>Федерации</a:t>
            </a:r>
            <a:endParaRPr lang="ru-RU" sz="1400" b="1" dirty="0" smtClean="0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07504" y="5229200"/>
            <a:ext cx="88569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4) </a:t>
            </a:r>
            <a:r>
              <a:rPr lang="ru-RU" sz="1400" b="1" dirty="0" smtClean="0"/>
              <a:t>П</a:t>
            </a:r>
            <a:r>
              <a:rPr lang="ru-RU" sz="1400" b="1" dirty="0" smtClean="0"/>
              <a:t>остоянное </a:t>
            </a:r>
            <a:r>
              <a:rPr lang="ru-RU" sz="1400" b="1" dirty="0" smtClean="0"/>
              <a:t>улучшение деятельности - повышение удовлетворенности потребителей и других участников экономической деятельности качеством товаров, работ и услуг, обеспечение информационного взаимодействия с потребителями товаров, работ и услуг и другими заинтересованными сторонами, проведение аудита и анализа результативности мероприятий по содействию развитию конкуренции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755576" y="908720"/>
            <a:ext cx="777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Verdana" pitchFamily="34" charset="0"/>
              </a:rPr>
              <a:t>Принципы внедрения </a:t>
            </a:r>
            <a:r>
              <a:rPr lang="ru-RU" altLang="ru-RU" sz="2800" b="1" dirty="0">
                <a:latin typeface="Verdana" pitchFamily="34" charset="0"/>
              </a:rPr>
              <a:t>Стандарта:</a:t>
            </a:r>
            <a:endParaRPr lang="ru-RU" altLang="ru-RU" sz="2800" b="1" dirty="0">
              <a:latin typeface="Verdana" pitchFamily="34" charset="0"/>
              <a:sym typeface="PFBeauSansPro-Regular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CDE716-C52F-41B4-8D3A-9C2190744A3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076700"/>
            <a:ext cx="8534400" cy="10080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Министерство экономики и торговли Республики Калмыкия </a:t>
            </a:r>
            <a:r>
              <a:rPr lang="ru-RU" sz="14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определено </a:t>
            </a: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уполномоченным органом </a:t>
            </a:r>
            <a:r>
              <a:rPr lang="ru-RU" sz="14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исполнительной власти Республики Калмыкия по содействию развитию конкуренции в регионе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373688"/>
            <a:ext cx="8497888" cy="12239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 целях обеспечения внедрения в Республике Калмыкия стандарта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развития конкуренции в субъектах Российской Федерации создан и приступил к работе специализированный коллегиальный орган – Координационный совет по внедрению стандарта развития конкуренции в Республике Калмыкия </a:t>
            </a:r>
            <a:r>
              <a:rPr lang="ru-RU" sz="14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(указ Главы Республики Калмыкия от 16 июля 2015 года № 104-р)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2420938"/>
            <a:ext cx="6157912" cy="13684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688" algn="ctr"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  <a:sym typeface="Arial" pitchFamily="34" charset="0"/>
              </a:rPr>
              <a:t>Уполномоченный орган отвечает за проведение государственной политики в данной сфере, определяет приоритетные рынки, осуществляет мониторинг ситуации и разрабатывает основные правовые акты по содействию развитию конкуренции в регионе</a:t>
            </a:r>
            <a:endParaRPr lang="ru-RU" altLang="ru-RU" sz="1400" b="1" dirty="0">
              <a:solidFill>
                <a:schemeClr val="tx1"/>
              </a:solidFill>
              <a:latin typeface="Verdana" pitchFamily="34" charset="0"/>
              <a:cs typeface="Arial" pitchFamily="34" charset="0"/>
              <a:sym typeface="PFBeauSansPro-Regular"/>
              <a:hlinkClick r:id="rId3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3789040"/>
            <a:ext cx="216024" cy="28803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5085184"/>
            <a:ext cx="216024" cy="28803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6" descr="C:\Users\Церен\Downloads\БЕЛЫЙ-ДОМ-460x2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20938"/>
            <a:ext cx="2305050" cy="14398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157" name="Прямоугольник 12"/>
          <p:cNvSpPr>
            <a:spLocks noChangeArrowheads="1"/>
          </p:cNvSpPr>
          <p:nvPr/>
        </p:nvSpPr>
        <p:spPr bwMode="auto">
          <a:xfrm>
            <a:off x="0" y="9080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Требование № 1. Определение уполномоченного органа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исполнительной власти субъекта Российской Федерации по содействию развитию конкуренции в Республике Калмыкия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5B1D61-8D41-492A-A97E-F2A508A4CFD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4" descr="http://novgorod.ruc.su/upload/iblock/837/%D0%9A%D1%80%D1%83%D0%B3%D0%BB%D1%8B%D0%B9-%D1%81%D1%82%D0%BE%D0%B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060575"/>
            <a:ext cx="28432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420938"/>
            <a:ext cx="6300788" cy="1008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Координационный совет по развитию малого и среднего предпринимательства</a:t>
            </a:r>
            <a:r>
              <a:rPr lang="en-US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и развитию конкуренции определен коллегиальным органом</a:t>
            </a:r>
            <a:endParaRPr lang="ru-RU" sz="1600">
              <a:solidFill>
                <a:schemeClr val="tx2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644900"/>
            <a:ext cx="6300788" cy="1152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Цель совета: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содействие развитию конкуренции в рамках внедрения стандарта развития конкуренции на территории Республики Калмыкия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84763"/>
            <a:ext cx="9036050" cy="1512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Функции совета:</a:t>
            </a:r>
          </a:p>
          <a:p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-  рассмотрение перечня социально значимых </a:t>
            </a:r>
            <a:b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и приоритетных рынков для содействия развитию конкуренции;</a:t>
            </a:r>
          </a:p>
          <a:p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-  рассмотрение и одобрение проекта "дорожной карты" (плана мероприятий);</a:t>
            </a:r>
          </a:p>
          <a:p>
            <a:r>
              <a:rPr lang="ru-RU" sz="16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-  утверждение регионального доклада.</a:t>
            </a:r>
          </a:p>
        </p:txBody>
      </p:sp>
      <p:sp>
        <p:nvSpPr>
          <p:cNvPr id="7175" name="Прямоугольник 10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Требование № 2. </a:t>
            </a:r>
            <a:r>
              <a:rPr lang="ru-RU" sz="2000" b="1">
                <a:solidFill>
                  <a:schemeClr val="bg1"/>
                </a:solidFill>
              </a:rPr>
              <a:t>Рассмотрение вопросов содействия развитию конкуренции на заседаниях коллегиального органа при высшем должностном лице субъекта Российской Федерации</a:t>
            </a:r>
            <a:endParaRPr lang="ru-RU" sz="20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314F04-7E8F-46F2-A73E-9D52B4CA3BFA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Прямоугольник 12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Требование № 3. </a:t>
            </a:r>
            <a:r>
              <a:rPr lang="ru-RU" altLang="ru-RU" sz="2000" b="1" dirty="0">
                <a:solidFill>
                  <a:schemeClr val="bg1"/>
                </a:solidFill>
              </a:rPr>
              <a:t>Утверждение перечня приоритетных и социально значимых рынков для содействия развитию конкуренции в Республике Калмыкия</a:t>
            </a: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844675"/>
            <a:ext cx="9144000" cy="100826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688"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Предложения от органов исполнительной власти </a:t>
            </a:r>
            <a:endParaRPr lang="ru-RU" sz="1400" b="1" dirty="0">
              <a:solidFill>
                <a:schemeClr val="tx1"/>
              </a:solidFill>
            </a:endParaRPr>
          </a:p>
          <a:p>
            <a:pPr marL="39688" algn="ctr">
              <a:spcAft>
                <a:spcPts val="600"/>
              </a:spcAft>
              <a:defRPr/>
            </a:pPr>
            <a:endParaRPr lang="ru-RU" sz="1400" b="1" dirty="0">
              <a:solidFill>
                <a:schemeClr val="tx1"/>
              </a:solidFill>
              <a:ea typeface="ヒラギノ角ゴ ProN W3" pitchFamily="123" charset="-128"/>
              <a:sym typeface="Arial" pitchFamily="34" charset="0"/>
            </a:endParaRPr>
          </a:p>
          <a:p>
            <a:pPr marL="39688" algn="ctr"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a typeface="ヒラギノ角ゴ ProN W3" pitchFamily="123" charset="-128"/>
                <a:sym typeface="Arial" pitchFamily="34" charset="0"/>
              </a:rPr>
              <a:t>Итоговый проект перечня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2132856"/>
            <a:ext cx="288032" cy="43204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0" y="2852937"/>
          <a:ext cx="9144000" cy="3816424"/>
        </p:xfrm>
        <a:graphic>
          <a:graphicData uri="http://schemas.openxmlformats.org/drawingml/2006/table">
            <a:tbl>
              <a:tblPr/>
              <a:tblGrid>
                <a:gridCol w="3419475"/>
                <a:gridCol w="5724525"/>
              </a:tblGrid>
              <a:tr h="687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Перечень приоритетных рынков Республики Калмыкия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Перечень социально значимых рынков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Республики Калмыкия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5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агропромышленного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дошкольного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детского отдыха и оздоровления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дополнительного образования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психолого-педагогического сопровождения детей с ограниченными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возможностями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социального обслуживания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медицинских услуг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жилищно-коммунального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хозяйства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в сфере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розничной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торговли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перевозок пассажиров наземным транспортом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услуг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77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Рынок туристских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E83172-7B63-4D21-A6BA-09C817478FB3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0" y="9080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4. План мероприятий («дорожная карта») по содействию конкуренции в Республике Калмыкия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700808"/>
            <a:ext cx="7632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«Дорожная карта» - инструмент планирования деятельности ОИВ субъекта РФ по содействию развития конкуренции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636912"/>
            <a:ext cx="60483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Проведение мониторинга состояния и развития конкурентной среды на рынках региона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3645024"/>
            <a:ext cx="662463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Подготовка предложений органами исполнительной власти Республики Калмыкия в «дорожную карту»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69160"/>
            <a:ext cx="91440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Рассмотрение проекта «дорожной карты»  на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президиуме правительства Республики Калмыкия по плану мероприятий по содействию развитию </a:t>
            </a:r>
            <a:r>
              <a:rPr lang="ru-RU" sz="16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конкуренции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(август 2017 </a:t>
            </a:r>
            <a:r>
              <a:rPr lang="ru-RU" sz="16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года)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2348880"/>
            <a:ext cx="216024" cy="28803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3356992"/>
            <a:ext cx="216024" cy="28803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4581128"/>
            <a:ext cx="216024" cy="28803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7664FE-2AC0-4682-AB2D-B9C2404355E6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1052736"/>
            <a:ext cx="54006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«Дорожная карта» должна предусматривать выполняемые органами исполнительной власти субъекта: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068960"/>
            <a:ext cx="388843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по содействию развитию конкуренции для каждого из утвержденных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приоритетных рынков </a:t>
            </a:r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субъекта РФ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5013176"/>
            <a:ext cx="43204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Системные мероприятия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направленные на развитие конкурентной среды в регионе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3068960"/>
            <a:ext cx="388843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по содействию развитию конкуренции для каждого из утвержденных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 значимых рынков </a:t>
            </a:r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субъектов РФ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1763688" y="2132856"/>
            <a:ext cx="576064" cy="936104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88224" y="2060848"/>
            <a:ext cx="576064" cy="100811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3968" y="2132856"/>
            <a:ext cx="576064" cy="288032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1052736"/>
            <a:ext cx="86409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«Дорожная карта» должна предусматривать выполняемые органами исполнительной власти субъекта: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24302</TotalTime>
  <Words>874</Words>
  <Application>Microsoft Office PowerPoint</Application>
  <PresentationFormat>Экран (4:3)</PresentationFormat>
  <Paragraphs>107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Кашунина Ирина Валерьевна</dc:creator>
  <cp:lastModifiedBy>to08-Tumudova</cp:lastModifiedBy>
  <cp:revision>1672</cp:revision>
  <cp:lastPrinted>2016-09-23T13:19:18Z</cp:lastPrinted>
  <dcterms:created xsi:type="dcterms:W3CDTF">2011-08-24T07:02:51Z</dcterms:created>
  <dcterms:modified xsi:type="dcterms:W3CDTF">2017-09-05T09:39:52Z</dcterms:modified>
</cp:coreProperties>
</file>