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1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11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11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12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DBA3B2B-014A-44D2-8A6D-96EBA7CECA76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047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Рисунок 75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76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4" name="Рисунок 113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5" name="Рисунок 114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/>
          <p:nvPr/>
        </p:nvPicPr>
        <p:blipFill>
          <a:blip r:embed="rId15" cstate="print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pic>
        <p:nvPicPr>
          <p:cNvPr id="7" name="Picture 9"/>
          <p:cNvPicPr/>
          <p:nvPr/>
        </p:nvPicPr>
        <p:blipFill>
          <a:blip r:embed="rId16" cstate="print"/>
          <a:stretch/>
        </p:blipFill>
        <p:spPr>
          <a:xfrm>
            <a:off x="0" y="0"/>
            <a:ext cx="9142200" cy="906120"/>
          </a:xfrm>
          <a:prstGeom prst="rect">
            <a:avLst/>
          </a:prstGeom>
          <a:ln>
            <a:noFill/>
          </a:ln>
        </p:spPr>
      </p:pic>
      <p:pic>
        <p:nvPicPr>
          <p:cNvPr id="2" name="Picture 7"/>
          <p:cNvPicPr/>
          <p:nvPr/>
        </p:nvPicPr>
        <p:blipFill>
          <a:blip r:embed="rId17" cstate="print"/>
          <a:stretch/>
        </p:blipFill>
        <p:spPr>
          <a:xfrm>
            <a:off x="0" y="0"/>
            <a:ext cx="9142200" cy="2636640"/>
          </a:xfrm>
          <a:prstGeom prst="rect">
            <a:avLst/>
          </a:prstGeom>
          <a:ln>
            <a:noFill/>
          </a:ln>
        </p:spPr>
      </p:pic>
      <p:pic>
        <p:nvPicPr>
          <p:cNvPr id="3" name="Picture 8"/>
          <p:cNvPicPr/>
          <p:nvPr/>
        </p:nvPicPr>
        <p:blipFill>
          <a:blip r:embed="rId15" cstate="print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8"/>
          <p:cNvPicPr/>
          <p:nvPr/>
        </p:nvPicPr>
        <p:blipFill>
          <a:blip r:embed="rId15" cstate="print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pic>
        <p:nvPicPr>
          <p:cNvPr id="41" name="Picture 9"/>
          <p:cNvPicPr/>
          <p:nvPr/>
        </p:nvPicPr>
        <p:blipFill>
          <a:blip r:embed="rId16" cstate="print"/>
          <a:stretch/>
        </p:blipFill>
        <p:spPr>
          <a:xfrm>
            <a:off x="0" y="0"/>
            <a:ext cx="9142200" cy="90612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8"/>
          <p:cNvPicPr/>
          <p:nvPr/>
        </p:nvPicPr>
        <p:blipFill>
          <a:blip r:embed="rId15" cstate="print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pic>
        <p:nvPicPr>
          <p:cNvPr id="79" name="Picture 9"/>
          <p:cNvPicPr/>
          <p:nvPr/>
        </p:nvPicPr>
        <p:blipFill>
          <a:blip r:embed="rId16" cstate="print"/>
          <a:stretch/>
        </p:blipFill>
        <p:spPr>
          <a:xfrm>
            <a:off x="0" y="0"/>
            <a:ext cx="9142200" cy="906120"/>
          </a:xfrm>
          <a:prstGeom prst="rect">
            <a:avLst/>
          </a:prstGeom>
          <a:ln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763640" y="2061000"/>
            <a:ext cx="7378560" cy="71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Управление Федеральной антимонопольной службы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по Республики Калмыкия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0" y="2997000"/>
            <a:ext cx="9142200" cy="148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1763640" y="3141000"/>
            <a:ext cx="7283160" cy="155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Публичные обсуждения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контрольно-надзорной </a:t>
            </a:r>
            <a:r>
              <a:rPr lang="ru-RU" sz="3200" b="1" strike="noStrike" spc="-1" dirty="0" smtClean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деятельности Калмыцкого УФАС </a:t>
            </a:r>
            <a:r>
              <a:rPr lang="ru-RU" sz="3200" b="1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России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3943800" y="5815440"/>
            <a:ext cx="5012640" cy="63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Сангаджиева М.В.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Руководитель Калмыцкого </a:t>
            </a:r>
            <a:r>
              <a:rPr lang="ru-RU" sz="1800" b="0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УФАС России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Контроль </a:t>
            </a: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деятельности естественных монополий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0" y="1268760"/>
            <a:ext cx="9144000" cy="453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ФАС России осуществляет </a:t>
            </a: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контроль</a:t>
            </a:r>
            <a:r>
              <a:rPr lang="ru-RU" sz="20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</a:p>
          <a:p>
            <a:pPr>
              <a:lnSpc>
                <a:spcPct val="100000"/>
              </a:lnSpc>
            </a:pP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действиями, которые совершаются с участием или в отношении субъектов естественных монополий и результатом которых может являться ущемление интересов потребителей товара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соблюдением требований обеспечения доступа на рынки услуг естественных монополий и оказанием услуг субъектами естественных монополий на недискриминационных условиях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>
              <a:lnSpc>
                <a:spcPct val="100000"/>
              </a:lnSpc>
            </a:pP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 субъектам ЕМ относятся лица, осуществляющие деятельность: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Передача электрической и тепловой энергии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Транспортировка газа, нефти по трубопроводам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Водоснабжение, водоотведение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Железнодорожные перевозки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>
              <a:lnSpc>
                <a:spcPct val="100000"/>
              </a:lnSpc>
            </a:pPr>
            <a:r>
              <a:rPr lang="ru-RU" sz="2000" b="0" i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Полный перечень субъектов ЕМ перечислен в </a:t>
            </a:r>
            <a:r>
              <a:rPr lang="ru-RU" sz="2000" b="1" i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ФЗ «О естественных монополиях»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2"/>
          <p:cNvSpPr/>
          <p:nvPr/>
        </p:nvSpPr>
        <p:spPr>
          <a:xfrm>
            <a:off x="0" y="1340768"/>
            <a:ext cx="914400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0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ФАС России в </a:t>
            </a: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сфере торговли осуществляет контроль</a:t>
            </a:r>
            <a:r>
              <a:rPr lang="ru-RU" sz="20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</a:p>
          <a:p>
            <a:pPr>
              <a:lnSpc>
                <a:spcPct val="100000"/>
              </a:lnSpc>
            </a:pP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соблюдением торговыми сетями и поставщиками законодательства о торговле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соблюдением торговыми сетями правила ограничения доли в 25% на муниципальном рынке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контроль в сфере тепло- и электроэнергетики: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действиями субъектов оптового и розничного рынков тепло- и электроэнергии, занимающих доминирующее положение на этих рынках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соблюдением запрета на совмещение деятельности по передаче электрической энергии и деятельностью по производству и купле-продаже электрической энергии и т.д.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>
              <a:lnSpc>
                <a:spcPct val="100000"/>
              </a:lnSpc>
            </a:pP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контроль на рынках финансовых и страховых </a:t>
            </a:r>
            <a:r>
              <a:rPr lang="ru-RU" sz="20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услуг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300" b="1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</a:rPr>
              <a:t>Антимонопольный контроль и надзор на товарных рынках</a:t>
            </a:r>
            <a:endParaRPr lang="ru-RU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2"/>
          <p:cNvSpPr/>
          <p:nvPr/>
        </p:nvSpPr>
        <p:spPr>
          <a:xfrm>
            <a:off x="0" y="1484784"/>
            <a:ext cx="9144000" cy="44641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ФАС России выявляет </a:t>
            </a: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 пресекает</a:t>
            </a:r>
            <a:r>
              <a:rPr lang="ru-RU" sz="24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</a:p>
          <a:p>
            <a:pPr>
              <a:lnSpc>
                <a:spcPct val="100000"/>
              </a:lnSpc>
            </a:pPr>
            <a:endParaRPr lang="ru-RU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ограничивающие конкуренцию соглашения и согласованные </a:t>
            </a:r>
            <a:r>
              <a:rPr lang="ru-RU" sz="24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действия</a:t>
            </a: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endParaRPr lang="ru-RU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ограничивающие конкуренцию действия и акты органов </a:t>
            </a:r>
            <a:r>
              <a:rPr lang="ru-RU" sz="24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власти</a:t>
            </a: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endParaRPr lang="ru-RU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нарушения при распределении на конкурентной основе собственности, природных ресурсов (земля, недра, леса, биоресурсы и т.д.),прав</a:t>
            </a:r>
            <a:endParaRPr lang="ru-RU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300" b="1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</a:rPr>
              <a:t>Контроль за соблюдением АМЗ со стороны органов власти</a:t>
            </a:r>
            <a:endParaRPr lang="ru-RU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2"/>
          <p:cNvSpPr/>
          <p:nvPr/>
        </p:nvSpPr>
        <p:spPr>
          <a:xfrm>
            <a:off x="0" y="1556792"/>
            <a:ext cx="9144000" cy="33122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</a:t>
            </a: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ФАС России</a:t>
            </a:r>
            <a:r>
              <a:rPr lang="ru-RU" sz="24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</a:p>
          <a:p>
            <a:pPr>
              <a:lnSpc>
                <a:spcPct val="100000"/>
              </a:lnSpc>
            </a:pPr>
            <a:endParaRPr lang="ru-RU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StarSymbol"/>
              <a:buChar char="-"/>
            </a:pP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предупреждает, выявляет и пресекает нарушения физическими и юридическими лицами законодательства о рекламе</a:t>
            </a:r>
            <a:endParaRPr lang="ru-RU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StarSymbol"/>
              <a:buChar char="-"/>
            </a:pP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привлекает субъектов рекламной деятельности к административной ответственности за нарушение законодательства о </a:t>
            </a:r>
            <a:r>
              <a:rPr lang="ru-RU" sz="24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рекламе</a:t>
            </a: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StarSymbol"/>
              <a:buChar char="-"/>
            </a:pPr>
            <a:endParaRPr lang="ru-RU" sz="2400" b="1" strike="noStrike" spc="-1" dirty="0" smtClean="0">
              <a:solidFill>
                <a:srgbClr val="0E262C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StarSymbol"/>
              <a:buChar char="-"/>
            </a:pPr>
            <a:r>
              <a:rPr lang="ru-RU" sz="2400" b="1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</a:rPr>
              <a:t>взаимодействует с органами саморегулирования рекламы</a:t>
            </a:r>
            <a:endParaRPr lang="ru-RU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300" b="1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</a:rPr>
              <a:t>Контроль в сфере рекламы</a:t>
            </a:r>
            <a:endParaRPr lang="ru-RU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2"/>
          <p:cNvSpPr/>
          <p:nvPr/>
        </p:nvSpPr>
        <p:spPr>
          <a:xfrm>
            <a:off x="0" y="1484784"/>
            <a:ext cx="9144000" cy="45308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</a:t>
            </a: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ФАС </a:t>
            </a:r>
            <a:r>
              <a:rPr lang="ru-RU" sz="20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России рассматривает </a:t>
            </a: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жалобы: 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 акты или действия органов государственной власти или органов местного самоуправления и других уполномоченных органов при осуществлении процедур в сферах строительства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 действия территориальных сетевых организаций при осуществлении процедур в сферах строительства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 действия юридических лиц, организаторов торгов, операторов электронной площадки, конкурсной или аукционной комиссии при проведении торгов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выдает обязательные для исполнения предписания об устранении нарушений, привлекает к ответственности виновных лиц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ведет реестр недобросовестных поставщиков и недобросовестных участников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300" b="1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</a:rPr>
              <a:t>Контроль соблюдения процедуры торгов (ст.18.1 Закона о защите конкуренции)</a:t>
            </a:r>
            <a:endParaRPr lang="ru-RU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046913" y="6580188"/>
            <a:ext cx="2133600" cy="304800"/>
          </a:xfrm>
          <a:prstGeom prst="rect">
            <a:avLst/>
          </a:prstGeom>
          <a:noFill/>
        </p:spPr>
        <p:txBody>
          <a:bodyPr/>
          <a:lstStyle/>
          <a:p>
            <a:fld id="{4EF93D3C-B1F0-4E4C-9A91-21E974FAD3D2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0" y="31750"/>
            <a:ext cx="90170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3200" b="1" kern="0" dirty="0">
              <a:solidFill>
                <a:schemeClr val="accent3"/>
              </a:solidFill>
              <a:latin typeface="+mj-lt"/>
              <a:ea typeface="ＭＳ Ｐゴシック" pitchFamily="34" charset="-128"/>
              <a:cs typeface="MS PGothic" pitchFamily="34" charset="-128"/>
            </a:endParaRP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1116013" y="1484313"/>
            <a:ext cx="698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1E4649"/>
                </a:solidFill>
                <a:latin typeface="Verdana" pitchFamily="34" charset="0"/>
              </a:rPr>
              <a:t>Спасибо за внимание</a:t>
            </a:r>
            <a:r>
              <a:rPr lang="en-US" sz="4000" b="1">
                <a:solidFill>
                  <a:srgbClr val="1E4649"/>
                </a:solidFill>
                <a:latin typeface="Verdana" pitchFamily="34" charset="0"/>
              </a:rPr>
              <a:t>!</a:t>
            </a:r>
            <a:endParaRPr lang="ru-RU" sz="4000" b="1">
              <a:solidFill>
                <a:srgbClr val="1E4649"/>
              </a:solidFill>
              <a:latin typeface="Verdana" pitchFamily="34" charset="0"/>
            </a:endParaRPr>
          </a:p>
        </p:txBody>
      </p:sp>
      <p:pic>
        <p:nvPicPr>
          <p:cNvPr id="21509" name="Picture 4" descr="C:\Users\to08-Tumudova\Downloads\сай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708275"/>
            <a:ext cx="5762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5" descr="C:\Users\to08-Tumudova\Downloads\электрон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3284538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411413" y="2708275"/>
            <a:ext cx="5292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Verdana" pitchFamily="34" charset="0"/>
              </a:rPr>
              <a:t>kalmykia.fas.gov.ru</a:t>
            </a:r>
            <a:endParaRPr lang="ru-RU" b="1">
              <a:latin typeface="Verdana" pitchFamily="34" charset="0"/>
            </a:endParaRPr>
          </a:p>
        </p:txBody>
      </p:sp>
      <p:sp>
        <p:nvSpPr>
          <p:cNvPr id="21512" name="TextBox 10"/>
          <p:cNvSpPr txBox="1">
            <a:spLocks noChangeArrowheads="1"/>
          </p:cNvSpPr>
          <p:nvPr/>
        </p:nvSpPr>
        <p:spPr bwMode="auto">
          <a:xfrm>
            <a:off x="2411413" y="3284538"/>
            <a:ext cx="5292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Verdana" pitchFamily="34" charset="0"/>
              </a:rPr>
              <a:t>to08@fas.gov.ru</a:t>
            </a:r>
            <a:endParaRPr lang="ru-RU" b="1">
              <a:latin typeface="Verdana" pitchFamily="34" charset="0"/>
            </a:endParaRPr>
          </a:p>
        </p:txBody>
      </p:sp>
      <p:sp>
        <p:nvSpPr>
          <p:cNvPr id="21513" name="TextBox 11"/>
          <p:cNvSpPr txBox="1">
            <a:spLocks noChangeArrowheads="1"/>
          </p:cNvSpPr>
          <p:nvPr/>
        </p:nvSpPr>
        <p:spPr bwMode="auto">
          <a:xfrm>
            <a:off x="2411413" y="3789363"/>
            <a:ext cx="5292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Verdana" pitchFamily="34" charset="0"/>
              </a:rPr>
              <a:t>instagram.com/ufas_08</a:t>
            </a:r>
            <a:endParaRPr lang="ru-RU" b="1">
              <a:latin typeface="Verdana" pitchFamily="34" charset="0"/>
            </a:endParaRPr>
          </a:p>
        </p:txBody>
      </p:sp>
      <p:pic>
        <p:nvPicPr>
          <p:cNvPr id="21514" name="Picture 6" descr="C:\Users\to08-Tumudova\Downloads\t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4365625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7" descr="C:\Users\to08-Tumudova\Downloads\inst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8175" y="3860800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6" name="TextBox 14"/>
          <p:cNvSpPr txBox="1">
            <a:spLocks noChangeArrowheads="1"/>
          </p:cNvSpPr>
          <p:nvPr/>
        </p:nvSpPr>
        <p:spPr bwMode="auto">
          <a:xfrm>
            <a:off x="2411413" y="4365625"/>
            <a:ext cx="5292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Verdana" pitchFamily="34" charset="0"/>
              </a:rPr>
              <a:t>4–13 -31</a:t>
            </a:r>
            <a:endParaRPr lang="ru-RU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0" y="0"/>
            <a:ext cx="360" cy="36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2"/>
          <p:cNvSpPr/>
          <p:nvPr/>
        </p:nvSpPr>
        <p:spPr>
          <a:xfrm>
            <a:off x="1080" y="0"/>
            <a:ext cx="9142920" cy="90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Реформа контрольно-надзорной деятельности</a:t>
            </a:r>
            <a:endParaRPr lang="ru-RU" sz="2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288000" y="1270080"/>
            <a:ext cx="8206920" cy="85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100080" y="946440"/>
            <a:ext cx="8782920" cy="537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Программа «Реформа контрольной и надзорной деятельности» утверждена 21 декабря 2016 года президиумом Совета при Президенте Российской Федерации по стратегическому развитию и приоритетным проектам. Срок реализации - до 2025 года.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Сайт программы: http://контроль-надзор.рф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9" name="Рисунок 129"/>
          <p:cNvPicPr/>
          <p:nvPr/>
        </p:nvPicPr>
        <p:blipFill>
          <a:blip r:embed="rId2" cstate="print"/>
          <a:stretch/>
        </p:blipFill>
        <p:spPr>
          <a:xfrm>
            <a:off x="288000" y="2077920"/>
            <a:ext cx="8315280" cy="4113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Рисунок 130"/>
          <p:cNvPicPr/>
          <p:nvPr/>
        </p:nvPicPr>
        <p:blipFill>
          <a:blip r:embed="rId2" cstate="print"/>
          <a:stretch/>
        </p:blipFill>
        <p:spPr>
          <a:xfrm>
            <a:off x="6480" y="1080000"/>
            <a:ext cx="9142560" cy="5117400"/>
          </a:xfrm>
          <a:prstGeom prst="rect">
            <a:avLst/>
          </a:prstGeom>
          <a:ln>
            <a:noFill/>
          </a:ln>
        </p:spPr>
      </p:pic>
      <p:sp>
        <p:nvSpPr>
          <p:cNvPr id="4" name="CustomShape 2"/>
          <p:cNvSpPr/>
          <p:nvPr/>
        </p:nvSpPr>
        <p:spPr>
          <a:xfrm>
            <a:off x="1080" y="0"/>
            <a:ext cx="9142920" cy="90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Реформа контрольно-надзорной деятельности</a:t>
            </a:r>
            <a:endParaRPr lang="ru-RU" sz="2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2"/>
          <p:cNvSpPr/>
          <p:nvPr/>
        </p:nvSpPr>
        <p:spPr>
          <a:xfrm>
            <a:off x="251640" y="980640"/>
            <a:ext cx="8350920" cy="554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Проект «Внедрение системы комплексной профилактики нарушений обязательных требований»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Переориентация контрольно-надзорной деятельности государства исключительно с задач выявления уже причиненного вреда и наказания виновных лиц на участие в поддержке и развитии бизнеса, сервисную модель взаимодействия, предупреждение нарушений обязательных требований, предотвращение причинения вреда, повышение информированности и компетентности подконтрольных субъектов, предполагающее в том числе: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опубликование по всем видам контроля (надзора) на регулярной основе результатов обобщения правоприменительной практики, руководств по соблюдению обязательных требований начиная с 2017 года;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проведение публичных мероприятий по разъяснению содержания обязательных требований, с размещением их результатов в сети «Интернет» (начиная с 2017 года не реже 1 раза в квартал);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полное внедрение Стандарта комплексной профилактики нарушений обязательных требований (1-й уровень - к концу 2019 года, 2-й уровень - к концу 2020 года).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1080" y="0"/>
            <a:ext cx="9142920" cy="90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Реформа контрольно-надзорной деятельности</a:t>
            </a:r>
            <a:endParaRPr lang="ru-RU" sz="2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2520000" y="144000"/>
            <a:ext cx="6334920" cy="172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Публичные обсуждения деятельности антимонопольного органа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432000" y="25747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Новый формат освещения результатов деятельности Управления – публичные обсуждения.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Такие мероприятия направлены на повышение уровня информированности заказчиков, органов государственной власти и органов местного самоуправления, предпринимательского сообщества о требованиях действующего законодательства, открытости органов власти.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216000" y="72000"/>
            <a:ext cx="8854920" cy="7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600" b="0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Программа публичных обсуждений </a:t>
            </a:r>
            <a:r>
              <a:rPr lang="ru-RU" sz="2600" b="0" strike="noStrike" spc="-1" dirty="0" smtClean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22 </a:t>
            </a:r>
            <a:r>
              <a:rPr lang="ru-RU" sz="2600" b="0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июня 2017 года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360000" y="1296000"/>
            <a:ext cx="8278920" cy="85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3"/>
          <p:cNvSpPr/>
          <p:nvPr/>
        </p:nvSpPr>
        <p:spPr>
          <a:xfrm>
            <a:off x="360000" y="2880000"/>
            <a:ext cx="8278920" cy="111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39" name="Table 4"/>
          <p:cNvGraphicFramePr/>
          <p:nvPr>
            <p:extLst>
              <p:ext uri="{D42A27DB-BD31-4B8C-83A1-F6EECF244321}">
                <p14:modId xmlns:p14="http://schemas.microsoft.com/office/powerpoint/2010/main" xmlns="" val="3752801661"/>
              </p:ext>
            </p:extLst>
          </p:nvPr>
        </p:nvGraphicFramePr>
        <p:xfrm>
          <a:off x="360" y="908721"/>
          <a:ext cx="9143640" cy="5832647"/>
        </p:xfrm>
        <a:graphic>
          <a:graphicData uri="http://schemas.openxmlformats.org/drawingml/2006/table">
            <a:tbl>
              <a:tblPr/>
              <a:tblGrid>
                <a:gridCol w="1331280"/>
                <a:gridCol w="2952328"/>
                <a:gridCol w="2088232"/>
                <a:gridCol w="2771800"/>
              </a:tblGrid>
              <a:tr h="3393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Время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Мероприятие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Тема доклада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Спикер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5735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10.00-10.10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Открытие 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мероприятия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 реформе контрольно-надзорной деятельности, о деятельности ФАС России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Сангаджиева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Манца Викторовна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Руководитель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Калмыцкого 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УФАС России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5735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10.10-10.15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Выступление</a:t>
                      </a:r>
                      <a:r>
                        <a:rPr lang="ru-RU" sz="1600" b="1" strike="noStrike" spc="-1" baseline="0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Уполномоченного по защите прав предпринимателей в Республике Калмыкия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Приветственное</a:t>
                      </a:r>
                      <a:r>
                        <a:rPr lang="ru-RU" sz="1800" b="1" strike="noStrike" spc="-1" baseline="0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слово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err="1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Улюмджиев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err="1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Санал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r>
                        <a:rPr lang="ru-RU" sz="1600" b="1" strike="noStrike" spc="-1" dirty="0" err="1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Лиджиевич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baseline="0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Уполномоченный по защите прав предпринимателей в РК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23461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10.15-10.20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Выступление сопредседателя Общественно-консультативного совета при Калмыцком</a:t>
                      </a:r>
                      <a:r>
                        <a:rPr lang="ru-RU" sz="1800" b="1" strike="noStrike" spc="-1" baseline="0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УФАС России</a:t>
                      </a:r>
                      <a:endParaRPr lang="ru-RU" sz="20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</a:t>
                      </a:r>
                      <a:r>
                        <a:rPr lang="ru-RU" sz="1800" b="1" strike="noStrike" spc="-1" baseline="0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работе Общественно-консультативного совета при Калмыцком УФАС России</a:t>
                      </a:r>
                      <a:endParaRPr lang="ru-RU" sz="20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Пюрбеев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Олег </a:t>
                      </a:r>
                      <a:r>
                        <a:rPr lang="ru-RU" sz="1800" b="1" strike="noStrike" spc="-1" dirty="0" err="1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Дорджиевич</a:t>
                      </a:r>
                      <a:endParaRPr lang="ru-RU" sz="20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20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руководитель региональной рабочей группы ОНФ «Честная и эффективная экономика»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216000" y="72000"/>
            <a:ext cx="8854920" cy="7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600" b="0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Программа публичных обсуждений </a:t>
            </a:r>
            <a:r>
              <a:rPr lang="ru-RU" sz="2600" spc="-1" dirty="0" smtClean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22</a:t>
            </a:r>
            <a:r>
              <a:rPr lang="ru-RU" sz="2600" b="0" strike="noStrike" spc="-1" dirty="0" smtClean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2600" b="0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июня 2017 года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360000" y="1296000"/>
            <a:ext cx="8278920" cy="85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3"/>
          <p:cNvSpPr/>
          <p:nvPr/>
        </p:nvSpPr>
        <p:spPr>
          <a:xfrm>
            <a:off x="360000" y="2880000"/>
            <a:ext cx="8278920" cy="111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43" name="Table 4"/>
          <p:cNvGraphicFramePr/>
          <p:nvPr>
            <p:extLst>
              <p:ext uri="{D42A27DB-BD31-4B8C-83A1-F6EECF244321}">
                <p14:modId xmlns:p14="http://schemas.microsoft.com/office/powerpoint/2010/main" xmlns="" val="2788796242"/>
              </p:ext>
            </p:extLst>
          </p:nvPr>
        </p:nvGraphicFramePr>
        <p:xfrm>
          <a:off x="0" y="908720"/>
          <a:ext cx="9100080" cy="5684424"/>
        </p:xfrm>
        <a:graphic>
          <a:graphicData uri="http://schemas.openxmlformats.org/drawingml/2006/table">
            <a:tbl>
              <a:tblPr/>
              <a:tblGrid>
                <a:gridCol w="1403648"/>
                <a:gridCol w="2376264"/>
                <a:gridCol w="2620736"/>
                <a:gridCol w="2699432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Время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Мероприятие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Тема доклада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Спикер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  <a:tr h="1602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10.20-10.40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Доклад Калмыцкого УФАС России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Итоги работы Управления в сфере контроля</a:t>
                      </a:r>
                      <a:r>
                        <a:rPr lang="ru-RU" sz="1600" b="1" strike="noStrike" spc="-1" baseline="0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антимонопольного законодательства 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за 2016 год и 1 квартал 2017 года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err="1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Ностаева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Наталья Вячеславовна</a:t>
                      </a:r>
                      <a:endParaRPr lang="ru-RU" sz="1600" b="1" strike="noStrike" spc="-1" dirty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Заместитель руководителя Калмыцкого УФАС России</a:t>
                      </a:r>
                      <a:endParaRPr lang="ru-RU" sz="1600" b="1" strike="noStrike" spc="-1" dirty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20397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DejaVu Sans"/>
                        </a:rPr>
                        <a:t>10.40-11.00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Доклад 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Калмыцкого УФАС России</a:t>
                      </a:r>
                      <a:endParaRPr lang="ru-RU" sz="1600" b="1" strike="noStrike" spc="-1" dirty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Итоги работы 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Управления 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в сфере контроля законодательства</a:t>
                      </a:r>
                      <a:r>
                        <a:rPr lang="ru-RU" sz="1600" b="1" strike="noStrike" spc="-1" baseline="0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 о контрактной системе 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за 2016 год и 1 квартал 2017 года</a:t>
                      </a:r>
                      <a:endParaRPr lang="ru-RU" sz="1600" b="1" strike="noStrike" spc="-1" dirty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Богославская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Виктория Викторовна</a:t>
                      </a:r>
                      <a:endParaRPr lang="ru-RU" sz="1600" b="1" strike="noStrike" spc="-1" dirty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Старший</a:t>
                      </a:r>
                      <a:r>
                        <a:rPr lang="ru-RU" sz="1600" b="1" strike="noStrike" spc="-1" baseline="0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 госинспектор Калмыцкого УФАС России</a:t>
                      </a:r>
                      <a:endParaRPr lang="ru-RU" sz="1600" b="1" strike="noStrike" spc="-1" dirty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6819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11.00-11.20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Доклад 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Калмыцкого 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УФАС России </a:t>
                      </a: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Итоги работы Управления в сфере контроля законодательства</a:t>
                      </a:r>
                      <a:r>
                        <a:rPr lang="ru-RU" sz="1600" b="1" strike="noStrike" spc="-1" baseline="0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 о рекламе 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за 2016 год и 1 квартал 2017 года</a:t>
                      </a:r>
                      <a:endParaRPr lang="ru-RU" sz="1600" b="1" strike="noStrike" spc="-1" dirty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err="1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Дорджиев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err="1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Байр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strike="noStrike" spc="-1" dirty="0" err="1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Мукебенович</a:t>
                      </a:r>
                      <a:endParaRPr lang="ru-RU" sz="1600" b="1" strike="noStrike" spc="-1" dirty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Старший</a:t>
                      </a:r>
                      <a:r>
                        <a:rPr lang="ru-RU" sz="1600" b="1" strike="noStrike" spc="-1" baseline="0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 госинспектор Калмыцкого УФАС России</a:t>
                      </a:r>
                      <a:endParaRPr lang="ru-RU" sz="1600" b="1" strike="noStrike" spc="-1" dirty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216000" y="72000"/>
            <a:ext cx="8854920" cy="7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600" b="0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Программа публичных обсуждений </a:t>
            </a:r>
            <a:r>
              <a:rPr lang="ru-RU" sz="2600" b="0" strike="noStrike" spc="-1" dirty="0" smtClean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22 </a:t>
            </a:r>
            <a:r>
              <a:rPr lang="ru-RU" sz="2600" b="0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июня 2017 года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360000" y="1296000"/>
            <a:ext cx="8278920" cy="85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3"/>
          <p:cNvSpPr/>
          <p:nvPr/>
        </p:nvSpPr>
        <p:spPr>
          <a:xfrm>
            <a:off x="360000" y="2880000"/>
            <a:ext cx="8278920" cy="111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51" name="Table 4"/>
          <p:cNvGraphicFramePr/>
          <p:nvPr>
            <p:extLst>
              <p:ext uri="{D42A27DB-BD31-4B8C-83A1-F6EECF244321}">
                <p14:modId xmlns:p14="http://schemas.microsoft.com/office/powerpoint/2010/main" xmlns="" val="3527100504"/>
              </p:ext>
            </p:extLst>
          </p:nvPr>
        </p:nvGraphicFramePr>
        <p:xfrm>
          <a:off x="0" y="908721"/>
          <a:ext cx="9070920" cy="5616623"/>
        </p:xfrm>
        <a:graphic>
          <a:graphicData uri="http://schemas.openxmlformats.org/drawingml/2006/table">
            <a:tbl>
              <a:tblPr/>
              <a:tblGrid>
                <a:gridCol w="1979712"/>
                <a:gridCol w="2553744"/>
                <a:gridCol w="2266728"/>
                <a:gridCol w="2270736"/>
              </a:tblGrid>
              <a:tr h="5991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Время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Мероприятие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Тема доклада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Спикер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2396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11.20-11.50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Вопрос-ответ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-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-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26210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11.50-12.00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Окончание 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мероприятия, заполнение анкет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-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-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2"/>
          <p:cNvSpPr/>
          <p:nvPr/>
        </p:nvSpPr>
        <p:spPr>
          <a:xfrm>
            <a:off x="0" y="1268760"/>
            <a:ext cx="9144000" cy="420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388" indent="628650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ФАС </a:t>
            </a:r>
            <a:r>
              <a:rPr lang="ru-RU" sz="20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России обеспечивает контроль за соблюдением антимонопольного законодательства (АМЗ) хозяйствующими субъектами, в частности выявляет и пресекает:</a:t>
            </a:r>
          </a:p>
          <a:p>
            <a:pPr marL="179388" indent="628650">
              <a:lnSpc>
                <a:spcPct val="100000"/>
              </a:lnSpc>
            </a:pPr>
            <a:endParaRPr lang="ru-RU" sz="2000" b="1" strike="noStrike" spc="-1" dirty="0" smtClean="0">
              <a:solidFill>
                <a:srgbClr val="0E262C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злоупотребление доминирующим положением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недобросовестную конкуренцию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контролирует соблюдение антимонопольных требований к торгам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E262C"/>
              </a:buClr>
              <a:buFont typeface="Arial"/>
              <a:buChar char="-"/>
            </a:pPr>
            <a:r>
              <a:rPr lang="ru-RU" sz="2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выявляет нарушения АМЗ, принимает меры по прекращению нарушений, выдает обязательные для исполнения решения и предписания, привлекает к ответственности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400" b="1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</a:rPr>
              <a:t>Антимонопольный </a:t>
            </a:r>
            <a:r>
              <a:rPr lang="ru-RU" sz="2400" b="1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</a:rPr>
              <a:t>контроль и надзор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2461</TotalTime>
  <Words>684</Words>
  <Application>Microsoft Office PowerPoint</Application>
  <PresentationFormat>Экран (4:3)</PresentationFormat>
  <Paragraphs>194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Triumph Sparville</dc:creator>
  <dc:description/>
  <cp:lastModifiedBy>to08-Tumudova</cp:lastModifiedBy>
  <cp:revision>138</cp:revision>
  <cp:lastPrinted>2014-09-16T09:18:55Z</cp:lastPrinted>
  <dcterms:created xsi:type="dcterms:W3CDTF">2014-09-15T17:52:41Z</dcterms:created>
  <dcterms:modified xsi:type="dcterms:W3CDTF">2017-06-21T17:23:48Z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