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3" r:id="rId2"/>
    <p:sldMasterId id="2147483661" r:id="rId3"/>
  </p:sldMasterIdLst>
  <p:notesMasterIdLst>
    <p:notesMasterId r:id="rId17"/>
  </p:notesMasterIdLst>
  <p:handoutMasterIdLst>
    <p:handoutMasterId r:id="rId18"/>
  </p:handoutMasterIdLst>
  <p:sldIdLst>
    <p:sldId id="256" r:id="rId4"/>
    <p:sldId id="406" r:id="rId5"/>
    <p:sldId id="421" r:id="rId6"/>
    <p:sldId id="422" r:id="rId7"/>
    <p:sldId id="423" r:id="rId8"/>
    <p:sldId id="424" r:id="rId9"/>
    <p:sldId id="408" r:id="rId10"/>
    <p:sldId id="426" r:id="rId11"/>
    <p:sldId id="425" r:id="rId12"/>
    <p:sldId id="427" r:id="rId13"/>
    <p:sldId id="428" r:id="rId14"/>
    <p:sldId id="392" r:id="rId15"/>
    <p:sldId id="275" r:id="rId16"/>
  </p:sldIdLst>
  <p:sldSz cx="9144000" cy="6858000" type="screen4x3"/>
  <p:notesSz cx="6735763" cy="98694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08-Dordghiev" initials="t" lastIdx="0" clrIdx="0">
    <p:extLst>
      <p:ext uri="{19B8F6BF-5375-455C-9EA6-DF929625EA0E}">
        <p15:presenceInfo xmlns:p15="http://schemas.microsoft.com/office/powerpoint/2012/main" userId="to08-Dordghi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4629" autoAdjust="0"/>
  </p:normalViewPr>
  <p:slideViewPr>
    <p:cSldViewPr snapToGrid="0" snapToObjects="1">
      <p:cViewPr varScale="1">
        <p:scale>
          <a:sx n="66" d="100"/>
          <a:sy n="66" d="100"/>
        </p:scale>
        <p:origin x="1622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E313ABC-B93B-4D45-BFEB-C5704CA2894A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96BCA5B-B495-43E3-9F44-99215B241C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936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3CBAB10-25D1-43F6-A791-78FAD42349B1}" type="datetime1">
              <a:rPr lang="en-US"/>
              <a:pPr>
                <a:defRPr/>
              </a:pPr>
              <a:t>9/4/2017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155D75A-4103-42D9-BA2C-CEE0A8DBE2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92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1EAA3-0B6A-4FAB-A3BF-11B5DDF96026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F99E2-A882-436D-B7BC-C836820D1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3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1DA80-C6BB-4295-8B91-14E4A782D1CB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3CA26-825A-4CA1-851E-BA073C09EA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67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62DEC-03A1-4E88-8322-E93FFA45605C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356DD-2ACB-400F-B0BB-34E26DA34A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0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6B1A8-C69E-4D30-9587-3875CF1E96A8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5B0B2-50E9-48FF-B32C-91B8D72537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89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D264C-0DE1-4A6E-B6F7-82893BC12207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BE4E4-8AE2-428C-B908-7E5C45C038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6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EDAC3-48FD-46F6-82E3-DB1C0B3960F8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1688C-31D3-4FBC-8A95-7B335F9904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1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09C45-DA01-482F-8B35-E6C5D63DDC53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2016E-FEB0-466D-BA9D-23D2832C9E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0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B04-92CA-4954-9DD0-A75D6621C447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208A1-D624-4B9F-BCBF-403850C7B8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6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A975-DAAA-4455-B66B-7ECF6F041E5A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61FFB-A35C-4AFD-8D99-9874F240F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A6D7C-042B-457F-AE46-B13FC2187F5E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D95F-24A1-4942-A118-67E5051CA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12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73549-D533-49DA-98B7-C80EDA8C5B9C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03912-9521-4CF5-A77D-4DDA2E276C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16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CC5E-5490-4E9C-99E5-7D1E6F281D46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BC876-BBB4-40EA-B430-69F8ECF18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31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F76A-B755-4508-86EE-AD2D5B88C01F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8DB0A-B3D5-4E9C-AA93-C68BEEC275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499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EC1A3-9DDD-4F86-AC9C-27ABDCC455DC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48172-8055-4EAC-9F18-702BFC744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7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A7A2B-6414-49CD-ADCD-022388593317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F91E7-8601-4671-A08A-E3EE71EA9F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48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B95CA-AE89-4094-9D49-907634A7AFF3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7E49-62C4-49B6-8189-1118C47B71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42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62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5D1E-AFA5-4B49-895E-B43F344AD9E2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1ADAE-6237-4CAD-B1A5-932727151E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62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B6C1F-8CCB-4A24-8ABB-E16A112FDFB6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8AB31-B343-47C1-A077-0A2F658CB0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3FAC2-FD47-4BE3-9FA0-5FFDCA7CB3E0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870CA-99FF-413F-839B-7E92356559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53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047B-3D34-406A-9E2E-36529175A5DD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FBA81-A007-40A0-B714-5A254F1341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46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187C1-4E5B-4268-B2D4-8979F0BF6434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AF1B2-7BF7-4E4D-9EA7-EB149B2881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25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EE836-EC01-4A3C-8BDD-D2367173B6B6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9D532-5C0C-45D8-AE3B-7166F16915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6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5F87-4DCB-4BE8-AD85-86A4988E06D2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942F-2008-4939-950D-29FB8AD06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864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4FD6-CDA0-48CB-9DBC-47A4ADDB20A6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0E2C6-6A67-4DEB-B786-2D4856D68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8A7D6-AB5B-45B0-B39A-4ABE863F73D3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51F70-41F7-4C72-9A2A-1495220810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9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BB3B-3C68-4EF3-914A-3BD7A5D777E7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9932C-9170-4C59-84E0-9C58CA4529E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7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4493-098D-49F3-B05E-23BC3DAD7B34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170E5-0262-4E0C-B8B9-FEB057A558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81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BEE19-CE21-4F53-A010-88CE267BDD12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F2AD6-4F7B-4FC9-AE3B-00B6235434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2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087D0-08B5-499B-8F65-6A302CA5D814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E80E5-9308-48AE-B873-BB35DA0A83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C2475-16D5-42FD-B332-6A38B1E6F51B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25B9A-A4F1-46CC-963C-EB08E919B0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59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B6444-7306-4F72-A4B7-8A3A30E2FB71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FCE35-7839-4DE4-8220-E8FE2904BC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27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3682A-6CD5-4D4C-93A7-1EA9B5F0691F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347B5-27A1-4BED-B1AE-F73FF1960D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6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80694-50D7-4BA6-B76D-EB9505B90804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D0854-FD85-438B-95F0-D49DE26240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4A9F-295D-414B-A325-031655C0E4F4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B6A08-A4F0-4E5D-9150-C296FDCFDA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1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A64FADB-AD39-4456-BE45-1DC1E64BF461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90C4DFA-25F8-4728-86D7-3C5D8E53283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06EAB5-73BA-4DA9-BF23-130BF115FD4F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59B82A6-F6D4-4F58-9B02-FD5CA22429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05EE192-45E8-4FB4-BE47-F9275DCF6D79}" type="datetime1">
              <a:rPr lang="ru-RU"/>
              <a:pPr>
                <a:defRPr/>
              </a:pPr>
              <a:t>04.09.2017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2C2A507-3191-4819-BC96-B746CCE1C37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4103" name="Picture 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89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  <p:sldLayoutId id="2147484184" r:id="rId12"/>
    <p:sldLayoutId id="2147484185" r:id="rId13"/>
    <p:sldLayoutId id="2147484186" r:id="rId14"/>
    <p:sldLayoutId id="2147484187" r:id="rId15"/>
    <p:sldLayoutId id="2147484188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D0993157CB253DEFA5C168409681915781B5531CC430DB4DD692D86B14230CBC596ED786F87F4172PEF5G" TargetMode="Externa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>
          <a:xfrm>
            <a:off x="474453" y="4829175"/>
            <a:ext cx="8240922" cy="22186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Практика применения статьи 18.1 Федерального закона о </a:t>
            </a:r>
            <a:r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защите конкуренции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                                   старший государственный инспектор Управления Федеральной антимонопольной службы по Республике Калмыкия</a:t>
            </a:r>
          </a:p>
          <a:p>
            <a:pPr algn="r" eaLnBrk="1" hangingPunct="1">
              <a:lnSpc>
                <a:spcPct val="90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  <a:t>Дорджиев Б.М.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E2C6-6A67-4DEB-B786-2D4856D6882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5" y="0"/>
            <a:ext cx="7074408" cy="66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3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E2C6-6A67-4DEB-B786-2D4856D6882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45" y="0"/>
            <a:ext cx="459610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679" y="3560508"/>
            <a:ext cx="4198250" cy="83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6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9205"/>
          </a:xfrm>
        </p:spPr>
        <p:txBody>
          <a:bodyPr/>
          <a:lstStyle/>
          <a:p>
            <a:pPr algn="l"/>
            <a:r>
              <a:rPr lang="ru-RU" sz="3200" dirty="0" smtClean="0"/>
              <a:t>П. 4 ч. 21 ст. 39.11 Земельного кодекса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29205"/>
            <a:ext cx="9144000" cy="452596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Извещение о проведении аукциона должно содержать сведения:</a:t>
            </a:r>
          </a:p>
          <a:p>
            <a:r>
              <a:rPr lang="ru-RU" sz="2000" dirty="0" smtClean="0"/>
              <a:t>4</a:t>
            </a:r>
            <a:r>
              <a:rPr lang="ru-RU" sz="2000" dirty="0"/>
              <a:t>) о предмете аукциона </a:t>
            </a:r>
            <a:r>
              <a:rPr lang="ru-RU" sz="2000" dirty="0" smtClean="0">
                <a:solidFill>
                  <a:srgbClr val="C00000"/>
                </a:solidFill>
              </a:rPr>
              <a:t>… </a:t>
            </a:r>
            <a:r>
              <a:rPr lang="ru-RU" sz="2400" b="1" dirty="0">
                <a:solidFill>
                  <a:srgbClr val="C00000"/>
                </a:solidFill>
              </a:rPr>
              <a:t>о технических условиях подключения (технологического присоединения) объекта капитального строительства к сетям инженерно-технического обеспечения, предусматривающих предельную свободную мощность существующих сетей, максимальную нагрузку и сроки подключения объекта капитального строительства к сетям инженерно-технического обеспечения, о сроке действия технических условий, о плате за подключение (технологическое присоединение) на дату опубликования указанного извещения</a:t>
            </a:r>
            <a:r>
              <a:rPr lang="ru-RU" sz="2400" b="1" dirty="0"/>
              <a:t> </a:t>
            </a:r>
            <a:r>
              <a:rPr lang="ru-RU" sz="2000" dirty="0"/>
              <a:t>(за исключением случаев, если в соответствии с основным видом разрешенного использования земельного участка не предусматривается строительство здания, сооружения, и случаев проведения аукциона на право заключения договора аренды земельного участка для комплексного освоения территории или ведения дачного хозяйства)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2"/>
          <p:cNvSpPr>
            <a:spLocks noGrp="1"/>
          </p:cNvSpPr>
          <p:nvPr>
            <p:ph idx="4294967295"/>
          </p:nvPr>
        </p:nvSpPr>
        <p:spPr>
          <a:xfrm>
            <a:off x="373063" y="1981200"/>
            <a:ext cx="8448675" cy="2997200"/>
          </a:xfrm>
        </p:spPr>
        <p:txBody>
          <a:bodyPr/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000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000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000" b="1" smtClean="0">
                <a:latin typeface="Times New Roman" panose="02020603050405020304" pitchFamily="18" charset="0"/>
                <a:ea typeface="ＭＳ Ｐゴシック" panose="020B0600070205080204" pitchFamily="34" charset="-128"/>
              </a:rPr>
              <a:t>БЛАГОДАРЮ ЗА ВНИМАНИЕ!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000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2000" b="1" i="1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www.fas.gov.ru</a:t>
            </a:r>
            <a:endParaRPr lang="ru-RU" sz="2000" b="1" i="1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sz="2000" b="1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3EBE3A3B-C097-4E29-B5EB-3557BFCF614C}" type="slidenum">
              <a:rPr 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592"/>
            <a:ext cx="8229600" cy="743934"/>
          </a:xfrm>
        </p:spPr>
        <p:txBody>
          <a:bodyPr/>
          <a:lstStyle/>
          <a:p>
            <a:r>
              <a:rPr lang="ru-RU" dirty="0" smtClean="0"/>
              <a:t>п. 1 ч. 1 ст. 18.1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на действия (бездействие) юридического лица, организатора </a:t>
            </a:r>
            <a:r>
              <a:rPr lang="ru-RU" dirty="0" smtClean="0"/>
              <a:t>торгов…, при организации и проведении торгов, </a:t>
            </a:r>
            <a:r>
              <a:rPr lang="ru-RU" dirty="0"/>
              <a:t>а также при организации и проведении закупок в соответствии с Федеральным законом от 18 июля 2011 года N 223-ФЗ "О закупках товаров, работ, услуг отдельными видами юридических лиц"</a:t>
            </a: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1017"/>
            <a:ext cx="8229600" cy="524015"/>
          </a:xfrm>
        </p:spPr>
        <p:txBody>
          <a:bodyPr/>
          <a:lstStyle/>
          <a:p>
            <a:r>
              <a:rPr lang="ru-RU" dirty="0" smtClean="0"/>
              <a:t>п. 2 ч. 1 ст. 18.1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6527"/>
            <a:ext cx="9144000" cy="5729467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на акты и (или) действия (бездействие) </a:t>
            </a:r>
            <a:r>
              <a:rPr lang="ru-RU" sz="2800" dirty="0" smtClean="0"/>
              <a:t>органа власти </a:t>
            </a:r>
            <a:r>
              <a:rPr lang="ru-RU" sz="2800" dirty="0"/>
              <a:t>при осуществлении в отношении юридических лиц и индивидуальных предпринимателей, являющихся субъектами градостроительных отношений, процедур, включенных в исчерпывающие перечни процедур в сферах строительства, утвержденные Правительством Российской Федерации </a:t>
            </a:r>
            <a:r>
              <a:rPr lang="ru-RU" sz="2800" dirty="0" smtClean="0">
                <a:hlinkClick r:id="rId2"/>
              </a:rPr>
              <a:t>в </a:t>
            </a:r>
            <a:r>
              <a:rPr lang="ru-RU" sz="2800" dirty="0">
                <a:hlinkClick r:id="rId2"/>
              </a:rPr>
              <a:t>части:</a:t>
            </a:r>
          </a:p>
          <a:p>
            <a:r>
              <a:rPr lang="ru-RU" sz="2800" dirty="0"/>
              <a:t>а) нарушения установленных сроков осуществления процедуры, включенной в исчерпывающий перечень процедур в соответствующей сфере строительства;</a:t>
            </a:r>
          </a:p>
          <a:p>
            <a:r>
              <a:rPr lang="ru-RU" sz="2800" dirty="0"/>
              <a:t>б) предъявления требования осуществить процедуру, не включенную в исчерпывающий перечень процедур в соответствующей сфере строительства;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5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"/>
            <a:ext cx="8229600" cy="605038"/>
          </a:xfrm>
        </p:spPr>
        <p:txBody>
          <a:bodyPr/>
          <a:lstStyle/>
          <a:p>
            <a:r>
              <a:rPr lang="ru-RU" dirty="0" smtClean="0"/>
              <a:t>п. 3 ч. 1 ст. 18.1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271"/>
            <a:ext cx="9144000" cy="5885204"/>
          </a:xfrm>
        </p:spPr>
        <p:txBody>
          <a:bodyPr/>
          <a:lstStyle/>
          <a:p>
            <a:r>
              <a:rPr lang="ru-RU" dirty="0"/>
              <a:t> на действия (бездействие) </a:t>
            </a:r>
            <a:r>
              <a:rPr lang="ru-RU" dirty="0" smtClean="0"/>
              <a:t>организации</a:t>
            </a:r>
            <a:r>
              <a:rPr lang="ru-RU" dirty="0"/>
              <a:t>, </a:t>
            </a:r>
            <a:r>
              <a:rPr lang="ru-RU" dirty="0" smtClean="0"/>
              <a:t>осуществляющей </a:t>
            </a:r>
            <a:r>
              <a:rPr lang="ru-RU" dirty="0"/>
              <a:t>эксплуатацию </a:t>
            </a:r>
            <a:r>
              <a:rPr lang="ru-RU" dirty="0" smtClean="0"/>
              <a:t>сетей (электрические, водопроводные, газопроводные, тепловые) </a:t>
            </a:r>
            <a:r>
              <a:rPr lang="ru-RU" dirty="0"/>
              <a:t>при осуществлении в отношении юридических лиц и индивидуальных предпринимателей, являющихся субъектами градостроительных отношений, процедур, включенных в исчерпывающие перечни процедур в сферах строительства,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414849"/>
              </p:ext>
            </p:extLst>
          </p:nvPr>
        </p:nvGraphicFramePr>
        <p:xfrm>
          <a:off x="1" y="0"/>
          <a:ext cx="9143999" cy="768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1396"/>
                <a:gridCol w="3206188"/>
                <a:gridCol w="2083443"/>
                <a:gridCol w="1932972"/>
              </a:tblGrid>
              <a:tr h="1446835">
                <a:tc gridSpan="4">
                  <a:txBody>
                    <a:bodyPr/>
                    <a:lstStyle/>
                    <a:p>
                      <a:r>
                        <a:rPr lang="ru-RU" dirty="0" smtClean="0"/>
                        <a:t>на действия (бездействие) организации, осуществляющей эксплуатацию сетей (электрические, водопроводные, газопроводные, тепловые) при осуществлении в отношении юридических лиц и индивидуальных предпринимателей, являющихся субъектами градостроительных отношений, процедур, включенных в исчерпывающие перечни процедур в сферах строительства, выраженные в: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а) незаконном </a:t>
                      </a:r>
                      <a:r>
                        <a:rPr lang="ru-RU" sz="2400" b="1" dirty="0" smtClean="0"/>
                        <a:t>отказе</a:t>
                      </a:r>
                      <a:r>
                        <a:rPr lang="ru-RU" sz="2400" dirty="0" smtClean="0"/>
                        <a:t> в приеме документов, заявлений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б) предъявлении к лицу, подавшему жалобу, документам и информации требований, </a:t>
                      </a:r>
                      <a:r>
                        <a:rPr lang="ru-RU" sz="2400" b="1" dirty="0" smtClean="0"/>
                        <a:t>не установленных </a:t>
                      </a:r>
                      <a:r>
                        <a:rPr lang="ru-RU" sz="2400" dirty="0" smtClean="0"/>
                        <a:t>федеральными законами, иными нормативными правовыми актами, в случае, если предусмотренная указанными актами процедура включена в исчерпывающий перечень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в) нарушении установленных </a:t>
                      </a:r>
                      <a:r>
                        <a:rPr lang="ru-RU" sz="2400" b="1" dirty="0" smtClean="0"/>
                        <a:t>сроков</a:t>
                      </a:r>
                      <a:r>
                        <a:rPr lang="ru-RU" sz="2400" dirty="0" smtClean="0"/>
                        <a:t> осуществления процедуры, включенной в исчерпывающий перечень процедур в соответствующей сфере строительства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г) предъявлении требования осуществить процедуру, </a:t>
                      </a:r>
                      <a:r>
                        <a:rPr lang="ru-RU" sz="2400" b="1" dirty="0" smtClean="0"/>
                        <a:t>не включенную </a:t>
                      </a:r>
                      <a:r>
                        <a:rPr lang="ru-RU" sz="2400" dirty="0" smtClean="0"/>
                        <a:t>в исчерпывающий перечень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4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205"/>
            <a:ext cx="8229600" cy="797598"/>
          </a:xfrm>
        </p:spPr>
        <p:txBody>
          <a:bodyPr/>
          <a:lstStyle/>
          <a:p>
            <a:r>
              <a:rPr lang="ru-RU" sz="4000" dirty="0" smtClean="0"/>
              <a:t>Исчерпывающие перечни процедур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39584"/>
            <a:ext cx="9144000" cy="5718416"/>
          </a:xfrm>
        </p:spPr>
        <p:txBody>
          <a:bodyPr/>
          <a:lstStyle/>
          <a:p>
            <a:r>
              <a:rPr lang="ru-RU" sz="2300" dirty="0"/>
              <a:t>ПОСТАНОВЛЕНИЕ от 7 ноября 2016 г. N 1138 ОБ ИСЧЕРПЫВАЮЩИХ ПЕРЕЧНЯХ ПРОЦЕДУР В СФЕРЕ СТРОИТЕЛЬСТВА ОБЪЕКТОВ ВОДОСНАБЖЕНИЯ И </a:t>
            </a:r>
            <a:r>
              <a:rPr lang="ru-RU" sz="2300" dirty="0" smtClean="0"/>
              <a:t>ВОДООТВЕДЕНИЯ</a:t>
            </a:r>
          </a:p>
          <a:p>
            <a:r>
              <a:rPr lang="ru-RU" sz="2300" dirty="0"/>
              <a:t>ПОСТАНОВЛЕНИЕ от 27 декабря 2016 г. N 1504 ОБ ИСЧЕРПЫВАЮЩЕМ ПЕРЕЧНЕ ПРОЦЕДУР В СФЕРЕ СТРОИТЕЛЬСТВА ОБЪЕКТОВ ЭЛЕКТРОСЕТЕВОГО ХОЗЯЙСТВА С УРОВНЕМ НАПРЯЖЕНИЯ НИЖЕ 35 </a:t>
            </a:r>
            <a:r>
              <a:rPr lang="ru-RU" sz="2300" dirty="0" smtClean="0"/>
              <a:t>КВ</a:t>
            </a:r>
          </a:p>
          <a:p>
            <a:r>
              <a:rPr lang="ru-RU" sz="2300" dirty="0" smtClean="0"/>
              <a:t>ПОСТАНОВЛЕНИЕ от 30 апреля 2014 г. N 403 ОБ ИСЧЕРПЫВАЮЩЕМ ПЕРЕЧНЕ ПРОЦЕДУР В СФЕРЕ ЖИЛИЩНОГО СТРОИТЕЛЬСТВА</a:t>
            </a:r>
          </a:p>
          <a:p>
            <a:r>
              <a:rPr lang="ru-RU" sz="2300" dirty="0" smtClean="0"/>
              <a:t>ПОСТАНОВЛЕНИЕ </a:t>
            </a:r>
            <a:r>
              <a:rPr lang="ru-RU" sz="2300" dirty="0"/>
              <a:t>от 28 марта 2017 г. N 346 ОБ ИСЧЕРПЫВАЮЩЕМ ПЕРЕЧНЕ ПРОЦЕДУР В СФЕРЕ СТРОИТЕЛЬСТВА ОБЪЕКТОВ КАПИТАЛЬНОГО СТРОИТЕЛЬСТВА НЕЖИЛОГО НАЗНАЧЕНИЯ </a:t>
            </a:r>
            <a:endParaRPr lang="ru-RU" sz="2300" dirty="0" smtClean="0"/>
          </a:p>
          <a:p>
            <a:r>
              <a:rPr lang="ru-RU" sz="2300" dirty="0" smtClean="0"/>
              <a:t>ПОСТАНОВЛЕНИЕ </a:t>
            </a:r>
            <a:r>
              <a:rPr lang="ru-RU" sz="2300" dirty="0"/>
              <a:t>от 17 апреля 2017 г. N 452 ОБ ИСЧЕРПЫВАЮЩЕМ ПЕРЕЧНЕ ПРОЦЕДУР В СФЕРЕ СТРОИТЕЛЬСТВА СЕТЕЙ </a:t>
            </a:r>
            <a:r>
              <a:rPr lang="ru-RU" sz="2300" dirty="0" smtClean="0"/>
              <a:t>ТЕПЛОСНАБЖЕНИЯ</a:t>
            </a:r>
            <a:endParaRPr lang="ru-RU" sz="23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177" y="335666"/>
            <a:ext cx="8229600" cy="671332"/>
          </a:xfrm>
        </p:spPr>
        <p:txBody>
          <a:bodyPr/>
          <a:lstStyle/>
          <a:p>
            <a:pPr algn="l"/>
            <a:r>
              <a:rPr lang="ru-RU" sz="3200" dirty="0" smtClean="0"/>
              <a:t>В Калмыцком УФАС России с начала 2017 г.: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0431" y="2332037"/>
            <a:ext cx="8229600" cy="4525963"/>
          </a:xfrm>
        </p:spPr>
        <p:txBody>
          <a:bodyPr/>
          <a:lstStyle/>
          <a:p>
            <a:r>
              <a:rPr lang="ru-RU" dirty="0" smtClean="0"/>
              <a:t>Поступило 17 жалоб</a:t>
            </a:r>
          </a:p>
          <a:p>
            <a:r>
              <a:rPr lang="ru-RU" dirty="0" smtClean="0"/>
              <a:t>Возвращена 1 жалоба</a:t>
            </a:r>
          </a:p>
          <a:p>
            <a:r>
              <a:rPr lang="ru-RU" dirty="0" smtClean="0"/>
              <a:t>Признаны обоснованными – 6 жалоб</a:t>
            </a:r>
          </a:p>
          <a:p>
            <a:r>
              <a:rPr lang="ru-RU" dirty="0" smtClean="0"/>
              <a:t>Признаны необоснованными – 10 жалоб.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9340"/>
            <a:ext cx="8229600" cy="4525963"/>
          </a:xfrm>
        </p:spPr>
        <p:txBody>
          <a:bodyPr/>
          <a:lstStyle/>
          <a:p>
            <a:r>
              <a:rPr lang="ru-RU" dirty="0" smtClean="0"/>
              <a:t>На торги по аренде земельных участков (Земельный кодекс) – 13 жалоб</a:t>
            </a:r>
          </a:p>
          <a:p>
            <a:r>
              <a:rPr lang="ru-RU" dirty="0" smtClean="0"/>
              <a:t>На торги в соответствии с Законом «О несостоятельности (банкротстве)» – 2 жалобы</a:t>
            </a:r>
          </a:p>
          <a:p>
            <a:r>
              <a:rPr lang="ru-RU" dirty="0" smtClean="0"/>
              <a:t>Закупка в соответствии с Законом №223-ФЗ – 1 жалоба</a:t>
            </a:r>
          </a:p>
          <a:p>
            <a:r>
              <a:rPr lang="ru-RU" dirty="0" smtClean="0"/>
              <a:t>Строительство – 1 жалоба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AB31-B343-47C1-A077-0A2F658CB0A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E2C6-6A67-4DEB-B786-2D4856D68825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585"/>
            <a:ext cx="9144000" cy="60488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44" y="4146550"/>
            <a:ext cx="216103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6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3868 -0.25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0" y="-1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662</Words>
  <Application>Microsoft Office PowerPoint</Application>
  <PresentationFormat>Экран (4:3)</PresentationFormat>
  <Paragraphs>51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Office Theme</vt:lpstr>
      <vt:lpstr>1_Office Theme</vt:lpstr>
      <vt:lpstr>2_Office Theme</vt:lpstr>
      <vt:lpstr>Презентация PowerPoint</vt:lpstr>
      <vt:lpstr>п. 1 ч. 1 ст. 18.1</vt:lpstr>
      <vt:lpstr>п. 2 ч. 1 ст. 18.1</vt:lpstr>
      <vt:lpstr>п. 3 ч. 1 ст. 18.1</vt:lpstr>
      <vt:lpstr>Презентация PowerPoint</vt:lpstr>
      <vt:lpstr>Исчерпывающие перечни процедур</vt:lpstr>
      <vt:lpstr>В Калмыцком УФАС России с начала 2017 г.:</vt:lpstr>
      <vt:lpstr>Презентация PowerPoint</vt:lpstr>
      <vt:lpstr>Презентация PowerPoint</vt:lpstr>
      <vt:lpstr>Презентация PowerPoint</vt:lpstr>
      <vt:lpstr>Презентация PowerPoint</vt:lpstr>
      <vt:lpstr>П. 4 ч. 21 ст. 39.11 Земельного кодекса</vt:lpstr>
      <vt:lpstr>Презентация PowerPoint</vt:lpstr>
    </vt:vector>
  </TitlesOfParts>
  <Company>FAS Russia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Elena Elena Nagaychuk</dc:creator>
  <cp:lastModifiedBy>to08-Dordghiev</cp:lastModifiedBy>
  <cp:revision>290</cp:revision>
  <dcterms:created xsi:type="dcterms:W3CDTF">2011-08-31T07:35:34Z</dcterms:created>
  <dcterms:modified xsi:type="dcterms:W3CDTF">2017-09-04T10:54:25Z</dcterms:modified>
</cp:coreProperties>
</file>