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  <p:sldMasterId id="2147483661" r:id="rId3"/>
  </p:sldMasterIdLst>
  <p:notesMasterIdLst>
    <p:notesMasterId r:id="rId22"/>
  </p:notesMasterIdLst>
  <p:handoutMasterIdLst>
    <p:handoutMasterId r:id="rId23"/>
  </p:handoutMasterIdLst>
  <p:sldIdLst>
    <p:sldId id="256" r:id="rId4"/>
    <p:sldId id="406" r:id="rId5"/>
    <p:sldId id="408" r:id="rId6"/>
    <p:sldId id="409" r:id="rId7"/>
    <p:sldId id="414" r:id="rId8"/>
    <p:sldId id="392" r:id="rId9"/>
    <p:sldId id="395" r:id="rId10"/>
    <p:sldId id="402" r:id="rId11"/>
    <p:sldId id="400" r:id="rId12"/>
    <p:sldId id="413" r:id="rId13"/>
    <p:sldId id="417" r:id="rId14"/>
    <p:sldId id="418" r:id="rId15"/>
    <p:sldId id="405" r:id="rId16"/>
    <p:sldId id="415" r:id="rId17"/>
    <p:sldId id="416" r:id="rId18"/>
    <p:sldId id="419" r:id="rId19"/>
    <p:sldId id="420" r:id="rId20"/>
    <p:sldId id="275" r:id="rId21"/>
  </p:sldIdLst>
  <p:sldSz cx="9144000" cy="6858000" type="screen4x3"/>
  <p:notesSz cx="6735763" cy="98694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08-Dordghiev" initials="t" lastIdx="0" clrIdx="0">
    <p:extLst>
      <p:ext uri="{19B8F6BF-5375-455C-9EA6-DF929625EA0E}">
        <p15:presenceInfo xmlns="" xmlns:p15="http://schemas.microsoft.com/office/powerpoint/2012/main" userId="to08-Dordghi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29" autoAdjust="0"/>
  </p:normalViewPr>
  <p:slideViewPr>
    <p:cSldViewPr snapToGrid="0" snapToObjects="1">
      <p:cViewPr varScale="1">
        <p:scale>
          <a:sx n="106" d="100"/>
          <a:sy n="106" d="100"/>
        </p:scale>
        <p:origin x="-21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E313ABC-B93B-4D45-BFEB-C5704CA2894A}" type="datetime1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6BCA5B-B495-43E3-9F44-99215B241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89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3CBAB10-25D1-43F6-A791-78FAD42349B1}" type="datetime1">
              <a:rPr lang="en-US"/>
              <a:pPr>
                <a:defRPr/>
              </a:pPr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155D75A-4103-42D9-BA2C-CEE0A8DBE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792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EAA3-0B6A-4FAB-A3BF-11B5DDF96026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F99E2-A882-436D-B7BC-C836820D1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63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DA80-C6BB-4295-8B91-14E4A782D1CB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3CA26-825A-4CA1-851E-BA073C09E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7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2DEC-03A1-4E88-8322-E93FFA45605C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356DD-2ACB-400F-B0BB-34E26DA34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33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B1A8-C69E-4D30-9587-3875CF1E96A8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5B0B2-50E9-48FF-B32C-91B8D7253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78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264C-0DE1-4A6E-B6F7-82893BC12207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BE4E4-8AE2-428C-B908-7E5C45C03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06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DAC3-48FD-46F6-82E3-DB1C0B3960F8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688C-31D3-4FBC-8A95-7B335F990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81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9C45-DA01-482F-8B35-E6C5D63DDC53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2016E-FEB0-466D-BA9D-23D2832C9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59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3B04-92CA-4954-9DD0-A75D6621C447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08A1-D624-4B9F-BCBF-403850C7B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76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A975-DAAA-4455-B66B-7ECF6F041E5A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1FFB-A35C-4AFD-8D99-9874F240F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39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6D7C-042B-457F-AE46-B13FC2187F5E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9D95F-24A1-4942-A118-67E5051CA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51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3549-D533-49DA-98B7-C80EDA8C5B9C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3912-9521-4CF5-A77D-4DDA2E276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1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CC5E-5490-4E9C-99E5-7D1E6F281D46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BC876-BBB4-40EA-B430-69F8ECF18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13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F76A-B755-4508-86EE-AD2D5B88C01F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DB0A-B3D5-4E9C-AA93-C68BEEC27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499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C1A3-9DDD-4F86-AC9C-27ABDCC455DC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48172-8055-4EAC-9F18-702BFC744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12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7A2B-6414-49CD-ADCD-022388593317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F91E7-8601-4671-A08A-E3EE71EA9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3148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95CA-AE89-4094-9D49-907634A7AFF3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7E49-62C4-49B6-8189-1118C47B7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942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96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5D1E-AFA5-4B49-895E-B43F344AD9E2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1ADAE-6237-4CAD-B1A5-932727151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1662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6C1F-8CCB-4A24-8ABB-E16A112FDFB6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8AB31-B343-47C1-A077-0A2F658CB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FAC2-FD47-4BE3-9FA0-5FFDCA7CB3E0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870CA-99FF-413F-839B-7E9235655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653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047B-3D34-406A-9E2E-36529175A5DD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FBA81-A007-40A0-B714-5A254F134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346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87C1-4E5B-4268-B2D4-8979F0BF6434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F1B2-7BF7-4E4D-9EA7-EB149B28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25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E836-EC01-4A3C-8BDD-D2367173B6B6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D532-5C0C-45D8-AE3B-7166F1691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4486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5F87-4DCB-4BE8-AD85-86A4988E06D2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942F-2008-4939-950D-29FB8AD06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68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4FD6-CDA0-48CB-9DBC-47A4ADDB20A6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E2C6-6A67-4DEB-B786-2D4856D68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14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A7D6-AB5B-45B0-B39A-4ABE863F73D3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51F70-41F7-4C72-9A2A-149522081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989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BB3B-3C68-4EF3-914A-3BD7A5D777E7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9932C-9170-4C59-84E0-9C58CA452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4276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4493-098D-49F3-B05E-23BC3DAD7B34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170E5-0262-4E0C-B8B9-FEB057A55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2181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EE19-CE21-4F53-A010-88CE267BDD12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F2AD6-4F7B-4FC9-AE3B-00B623543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52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7D0-08B5-499B-8F65-6A302CA5D814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E80E5-9308-48AE-B873-BB35DA0A8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713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2475-16D5-42FD-B332-6A38B1E6F51B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5B9A-A4F1-46CC-963C-EB08E919B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5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6444-7306-4F72-A4B7-8A3A30E2FB71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FCE35-7839-4DE4-8220-E8FE2904B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1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682A-6CD5-4D4C-93A7-1EA9B5F0691F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347B5-27A1-4BED-B1AE-F73FF1960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46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0694-50D7-4BA6-B76D-EB9505B90804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D0854-FD85-438B-95F0-D49DE2624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4A9F-295D-414B-A325-031655C0E4F4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6A08-A4F0-4E5D-9150-C296FDCFD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01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A64FADB-AD39-4456-BE45-1DC1E64BF461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90C4DFA-25F8-4728-86D7-3C5D8E53283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06EAB5-73BA-4DA9-BF23-130BF115FD4F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9B82A6-F6D4-4F58-9B02-FD5CA22429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05EE192-45E8-4FB4-BE47-F9275DCF6D79}" type="datetime1">
              <a:rPr lang="ru-RU"/>
              <a:pPr>
                <a:defRPr/>
              </a:pPr>
              <a:t>21.06.2017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C2A507-3191-4819-BC96-B746CCE1C37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89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474453" y="4829175"/>
            <a:ext cx="8240922" cy="22186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Практика применения законодательства о рекламе </a:t>
            </a: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              старший государственный инспектор Управления Федеральной антимонопольной службы по Республике Калмыкия</a:t>
            </a: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Дорджиев Б.М.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Реклама алкоголя </a:t>
            </a:r>
            <a:r>
              <a:rPr lang="ru-RU" sz="2800" dirty="0" smtClean="0">
                <a:solidFill>
                  <a:srgbClr val="FF0000"/>
                </a:solidFill>
              </a:rPr>
              <a:t>НЕ</a:t>
            </a:r>
            <a:r>
              <a:rPr lang="ru-RU" sz="2800" dirty="0" smtClean="0"/>
              <a:t> должна размещаться:</a:t>
            </a:r>
          </a:p>
          <a:p>
            <a:r>
              <a:rPr lang="ru-RU" sz="2800" dirty="0" smtClean="0"/>
              <a:t>На </a:t>
            </a:r>
            <a:r>
              <a:rPr lang="ru-RU" i="1" dirty="0" smtClean="0"/>
              <a:t>первой</a:t>
            </a:r>
            <a:r>
              <a:rPr lang="ru-RU" sz="2800" i="1" dirty="0" smtClean="0"/>
              <a:t> и </a:t>
            </a:r>
            <a:r>
              <a:rPr lang="ru-RU" i="1" dirty="0" smtClean="0"/>
              <a:t>последней</a:t>
            </a:r>
            <a:r>
              <a:rPr lang="ru-RU" sz="2800" dirty="0" smtClean="0"/>
              <a:t> полосах газет и </a:t>
            </a:r>
          </a:p>
          <a:p>
            <a:pPr>
              <a:buNone/>
            </a:pPr>
            <a:r>
              <a:rPr lang="ru-RU" sz="2800" dirty="0" smtClean="0"/>
              <a:t>     страницах журналов;</a:t>
            </a:r>
          </a:p>
          <a:p>
            <a:r>
              <a:rPr lang="ru-RU" sz="2800" dirty="0" smtClean="0"/>
              <a:t>В предназначенных для несовершеннолетних печатных, аудио- и видеопродукции;</a:t>
            </a:r>
          </a:p>
          <a:p>
            <a:r>
              <a:rPr lang="ru-RU" sz="2800" dirty="0" smtClean="0"/>
              <a:t>В теле- радиопрограммах (исключение ч. 7 и 8 ст. 21)</a:t>
            </a:r>
          </a:p>
          <a:p>
            <a:r>
              <a:rPr lang="ru-RU" sz="2800" dirty="0" smtClean="0"/>
              <a:t>На всех транспортных средствах</a:t>
            </a:r>
          </a:p>
          <a:p>
            <a:r>
              <a:rPr lang="ru-RU" sz="2800" dirty="0" smtClean="0"/>
              <a:t>С использованием рекламных конструкций</a:t>
            </a:r>
          </a:p>
          <a:p>
            <a:r>
              <a:rPr lang="ru-RU" sz="2800" dirty="0" smtClean="0"/>
              <a:t>В детских, образовательных, медицинских и т.д. и на расстоянии ближе 100 метров от них;</a:t>
            </a:r>
          </a:p>
          <a:p>
            <a:r>
              <a:rPr lang="ru-RU" sz="2800" dirty="0" smtClean="0"/>
              <a:t>В физкультурно-оздоровительных, спортивных сооружениях и на расстоянии ближе 100 м. (</a:t>
            </a:r>
            <a:r>
              <a:rPr lang="ru-RU" sz="2800" dirty="0" err="1" smtClean="0"/>
              <a:t>искл</a:t>
            </a:r>
            <a:r>
              <a:rPr lang="ru-RU" sz="2800" dirty="0" smtClean="0"/>
              <a:t>. ч. 6)</a:t>
            </a:r>
          </a:p>
          <a:p>
            <a:r>
              <a:rPr lang="ru-RU" sz="2800" dirty="0" smtClean="0"/>
              <a:t>В сети Интернет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47701"/>
          </a:xfrm>
        </p:spPr>
        <p:txBody>
          <a:bodyPr/>
          <a:lstStyle/>
          <a:p>
            <a:r>
              <a:rPr lang="ru-RU" dirty="0" smtClean="0"/>
              <a:t>Реклама товаров при дистанционном способе их продажи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22338"/>
            <a:ext cx="8229600" cy="3903825"/>
          </a:xfrm>
        </p:spPr>
        <p:txBody>
          <a:bodyPr/>
          <a:lstStyle/>
          <a:p>
            <a:r>
              <a:rPr lang="ru-RU" dirty="0"/>
              <a:t> наименование, место нахождения и государственный регистрационный номер записи о создании юридического лица</a:t>
            </a:r>
          </a:p>
          <a:p>
            <a:r>
              <a:rPr lang="ru-RU" dirty="0"/>
              <a:t>фамилия, имя, отчество, основной государственный регистрационный номер записи о государственной регистрации физического лица в качестве индивидуального предпринимателя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98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765176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44528" y="4240289"/>
            <a:ext cx="439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Указан только адрес, отсутствует информация </a:t>
            </a:r>
            <a:r>
              <a:rPr lang="ru-RU" b="1" dirty="0" smtClean="0"/>
              <a:t>о </a:t>
            </a:r>
            <a:r>
              <a:rPr lang="ru-RU" b="1" dirty="0" smtClean="0"/>
              <a:t>создании юридического </a:t>
            </a:r>
            <a:r>
              <a:rPr lang="ru-RU" b="1" dirty="0" smtClean="0"/>
              <a:t>лица или ИП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44528" y="5450105"/>
            <a:ext cx="43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Отсутствует предупреждение о вреде чрезмерного употребления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065991" y="4531624"/>
            <a:ext cx="678537" cy="170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65991" y="5688106"/>
            <a:ext cx="678537" cy="170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12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82" y="0"/>
            <a:ext cx="8506918" cy="1143000"/>
          </a:xfrm>
        </p:spPr>
        <p:txBody>
          <a:bodyPr/>
          <a:lstStyle/>
          <a:p>
            <a:r>
              <a:rPr lang="ru-RU" sz="4000" dirty="0" smtClean="0"/>
              <a:t>Статья 28. Реклама финансовых услуг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882" y="1143000"/>
            <a:ext cx="8229600" cy="4525963"/>
          </a:xfrm>
        </p:spPr>
        <p:txBody>
          <a:bodyPr/>
          <a:lstStyle/>
          <a:p>
            <a:r>
              <a:rPr lang="ru-RU" dirty="0" smtClean="0"/>
              <a:t>Реклама финансовых услуг</a:t>
            </a:r>
          </a:p>
          <a:p>
            <a:pPr>
              <a:buNone/>
            </a:pPr>
            <a:r>
              <a:rPr lang="ru-RU" dirty="0" smtClean="0"/>
              <a:t>   должна содержать наименование или имя лица, оказывающего эти услуги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должна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Содержать гарантии или обещания в будущем эффективности деятельности (доходности вложений)</a:t>
            </a:r>
          </a:p>
          <a:p>
            <a:pPr>
              <a:buNone/>
            </a:pPr>
            <a:r>
              <a:rPr lang="ru-RU" dirty="0" smtClean="0"/>
              <a:t>Умалчивать об иных условиях оказания соответствующих услуг, влияющих на сумму доходов или расходов</a:t>
            </a:r>
            <a:r>
              <a:rPr lang="ru-RU" b="1" dirty="0" smtClean="0"/>
              <a:t>, если сообщается одно из таких условий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Реклама участия в долевом строительстве должна содержать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671" y="1600200"/>
            <a:ext cx="6395013" cy="4525963"/>
          </a:xfrm>
        </p:spPr>
        <p:txBody>
          <a:bodyPr/>
          <a:lstStyle/>
          <a:p>
            <a:r>
              <a:rPr lang="ru-RU" dirty="0" smtClean="0"/>
              <a:t>Сведения о месте размещения проектной декларации</a:t>
            </a:r>
          </a:p>
          <a:p>
            <a:r>
              <a:rPr lang="ru-RU" dirty="0" smtClean="0"/>
              <a:t>Фирменное наименование или коммерческое обозначение застройщика</a:t>
            </a:r>
          </a:p>
          <a:p>
            <a:r>
              <a:rPr lang="ru-RU" dirty="0" smtClean="0"/>
              <a:t>Коммерческое обозначение объекта капитального строительства (может содержать)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655442" y="2770461"/>
            <a:ext cx="486137" cy="30242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02685" y="3249201"/>
            <a:ext cx="1863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Если коммерческое обозначение указано в проектной документации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2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 участия в долевом строительстве не допускается: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выдачи разрешения на строительство</a:t>
            </a:r>
          </a:p>
          <a:p>
            <a:r>
              <a:rPr lang="ru-RU" dirty="0" smtClean="0"/>
              <a:t>Государственной регистрации прав на земельный участок</a:t>
            </a:r>
          </a:p>
          <a:p>
            <a:r>
              <a:rPr lang="ru-RU" dirty="0" smtClean="0"/>
              <a:t>Получения заключения уполномоченного на осуществление государственного контроля в области долевого строительства МКД органа власти субъекта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20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23" y="0"/>
            <a:ext cx="509286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81023" y="1932972"/>
            <a:ext cx="1909823" cy="393539"/>
          </a:xfrm>
          <a:prstGeom prst="rightArrow">
            <a:avLst/>
          </a:prstGeom>
          <a:gradFill>
            <a:gsLst>
              <a:gs pos="74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0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" y="274637"/>
            <a:ext cx="5636872" cy="470589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86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373063" y="2160494"/>
            <a:ext cx="8448675" cy="600635"/>
          </a:xfrm>
        </p:spPr>
        <p:txBody>
          <a:bodyPr/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БЛАГОДАРЮ </a:t>
            </a:r>
            <a:r>
              <a:rPr lang="ru-RU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ВНИМАНИЕ</a:t>
            </a:r>
            <a:r>
              <a:rPr lang="ru-RU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!</a:t>
            </a:r>
            <a:endParaRPr lang="ru-RU" b="1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EBE3A3B-C097-4E29-B5EB-3557BFCF614C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18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4" descr="C:\Users\to08-Tumudova\Downloads\сай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668" y="3098006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to08-Tumudova\Downloads\электрон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9693" y="3674269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132931" y="3098006"/>
            <a:ext cx="529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kalmykia.fas.gov.ru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132931" y="3674269"/>
            <a:ext cx="529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Verdana" pitchFamily="34" charset="0"/>
              </a:rPr>
              <a:t>to08@fas.gov.ru</a:t>
            </a:r>
            <a:endParaRPr lang="ru-RU" b="1">
              <a:latin typeface="Verdana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32931" y="4179094"/>
            <a:ext cx="529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Verdana" pitchFamily="34" charset="0"/>
              </a:rPr>
              <a:t>instagram.com/ufas_08</a:t>
            </a:r>
            <a:endParaRPr lang="ru-RU" b="1">
              <a:latin typeface="Verdana" pitchFamily="34" charset="0"/>
            </a:endParaRPr>
          </a:p>
        </p:txBody>
      </p:sp>
      <p:pic>
        <p:nvPicPr>
          <p:cNvPr id="9" name="Picture 6" descr="C:\Users\to08-Tumudova\Downloads\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9693" y="4755356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to08-Tumudova\Downloads\inst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9693" y="4250531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132931" y="4755356"/>
            <a:ext cx="5292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</a:rPr>
              <a:t>4–13 -31</a:t>
            </a:r>
            <a:endParaRPr lang="ru-RU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Статья 33 Антимонопольный орган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Предупреждает, выявляет и пресекает нарушения законодательства о рекламе</a:t>
            </a:r>
          </a:p>
          <a:p>
            <a:r>
              <a:rPr lang="ru-RU" dirty="0" smtClean="0"/>
              <a:t>Возбуждает и рассматривает </a:t>
            </a:r>
            <a:r>
              <a:rPr lang="ru-RU" b="1" u="sng" dirty="0" smtClean="0"/>
              <a:t>дела по признакам нарушения законодательства о рекламе.</a:t>
            </a:r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9801"/>
          </a:xfrm>
        </p:spPr>
        <p:txBody>
          <a:bodyPr/>
          <a:lstStyle/>
          <a:p>
            <a:pPr algn="l"/>
            <a:r>
              <a:rPr lang="ru-RU" sz="3200" dirty="0" smtClean="0"/>
              <a:t>Антимонопольный орган вправе: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9801"/>
            <a:ext cx="8229600" cy="4525963"/>
          </a:xfrm>
        </p:spPr>
        <p:txBody>
          <a:bodyPr/>
          <a:lstStyle/>
          <a:p>
            <a:r>
              <a:rPr lang="ru-RU" dirty="0" smtClean="0"/>
              <a:t>Выдавать предписания рекламодателям, </a:t>
            </a:r>
            <a:r>
              <a:rPr lang="ru-RU" dirty="0" err="1" smtClean="0"/>
              <a:t>рекламопроизводителям</a:t>
            </a:r>
            <a:r>
              <a:rPr lang="ru-RU" dirty="0" smtClean="0"/>
              <a:t>, </a:t>
            </a:r>
            <a:r>
              <a:rPr lang="ru-RU" dirty="0" err="1" smtClean="0"/>
              <a:t>рекламораспространителям</a:t>
            </a:r>
            <a:r>
              <a:rPr lang="ru-RU" dirty="0" smtClean="0"/>
              <a:t>, ФОИВ, ОИ субъекта РФ, органам МСУ предписания;</a:t>
            </a:r>
          </a:p>
          <a:p>
            <a:r>
              <a:rPr lang="ru-RU" dirty="0" smtClean="0"/>
              <a:t>Обращаться в суд с исками о запрете распространения рекламы, о </a:t>
            </a:r>
            <a:r>
              <a:rPr lang="ru-RU" dirty="0" err="1" smtClean="0"/>
              <a:t>контррекламе</a:t>
            </a:r>
            <a:r>
              <a:rPr lang="ru-RU" dirty="0" smtClean="0"/>
              <a:t>, </a:t>
            </a:r>
            <a:r>
              <a:rPr lang="ru-RU" dirty="0" err="1" smtClean="0"/>
              <a:t>о</a:t>
            </a:r>
            <a:r>
              <a:rPr lang="ru-RU" dirty="0" smtClean="0"/>
              <a:t> признании недействительными актов и разрешений на установку рекламной конструкции;</a:t>
            </a:r>
          </a:p>
          <a:p>
            <a:r>
              <a:rPr lang="ru-RU" dirty="0" smtClean="0"/>
              <a:t>Применять меры ответственности (</a:t>
            </a:r>
            <a:r>
              <a:rPr lang="ru-RU" dirty="0" err="1" smtClean="0"/>
              <a:t>КоАП</a:t>
            </a:r>
            <a:r>
              <a:rPr lang="ru-RU" dirty="0" smtClean="0"/>
              <a:t> РФ);</a:t>
            </a:r>
          </a:p>
          <a:p>
            <a:r>
              <a:rPr lang="ru-RU" dirty="0" smtClean="0"/>
              <a:t>Организовывать и проводить проверки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554"/>
          </a:xfrm>
        </p:spPr>
        <p:txBody>
          <a:bodyPr/>
          <a:lstStyle/>
          <a:p>
            <a:r>
              <a:rPr lang="ru-RU" dirty="0" smtClean="0"/>
              <a:t>По итогам 2016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52959"/>
            <a:ext cx="8229600" cy="4525963"/>
          </a:xfrm>
        </p:spPr>
        <p:txBody>
          <a:bodyPr/>
          <a:lstStyle/>
          <a:p>
            <a:r>
              <a:rPr lang="ru-RU" dirty="0" smtClean="0"/>
              <a:t>Возбуждено </a:t>
            </a:r>
            <a:r>
              <a:rPr lang="ru-RU" b="1" dirty="0" smtClean="0"/>
              <a:t>6</a:t>
            </a:r>
            <a:r>
              <a:rPr lang="ru-RU" dirty="0" smtClean="0"/>
              <a:t> дел о нарушении законодательства о рекламе</a:t>
            </a:r>
          </a:p>
          <a:p>
            <a:r>
              <a:rPr lang="ru-RU" dirty="0" smtClean="0"/>
              <a:t>Вынесено </a:t>
            </a:r>
            <a:r>
              <a:rPr lang="ru-RU" b="1" dirty="0" smtClean="0"/>
              <a:t>5</a:t>
            </a:r>
            <a:r>
              <a:rPr lang="ru-RU" dirty="0" smtClean="0"/>
              <a:t> решений о ненадлежащей рекламе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b="1" dirty="0" smtClean="0"/>
              <a:t>1</a:t>
            </a:r>
            <a:r>
              <a:rPr lang="ru-RU" dirty="0" smtClean="0"/>
              <a:t> решение о прекращении дела</a:t>
            </a:r>
          </a:p>
          <a:p>
            <a:r>
              <a:rPr lang="ru-RU" dirty="0" smtClean="0"/>
              <a:t>Выдано </a:t>
            </a:r>
            <a:r>
              <a:rPr lang="ru-RU" b="1" dirty="0" smtClean="0"/>
              <a:t>2</a:t>
            </a:r>
            <a:r>
              <a:rPr lang="ru-RU" dirty="0" smtClean="0"/>
              <a:t> предписания. Предписания исполнены.</a:t>
            </a:r>
          </a:p>
          <a:p>
            <a:r>
              <a:rPr lang="ru-RU" dirty="0" smtClean="0"/>
              <a:t>Возбуждено </a:t>
            </a:r>
            <a:r>
              <a:rPr lang="ru-RU" b="1" dirty="0" smtClean="0"/>
              <a:t>5</a:t>
            </a:r>
            <a:r>
              <a:rPr lang="ru-RU" dirty="0" smtClean="0"/>
              <a:t> дел об административных правонарушениях. </a:t>
            </a:r>
          </a:p>
          <a:p>
            <a:r>
              <a:rPr lang="ru-RU" dirty="0" smtClean="0"/>
              <a:t>Вынесено </a:t>
            </a:r>
            <a:r>
              <a:rPr lang="ru-RU" b="1" dirty="0" smtClean="0"/>
              <a:t>5</a:t>
            </a:r>
            <a:r>
              <a:rPr lang="ru-RU" dirty="0" smtClean="0"/>
              <a:t> постановлений о наложении штрафа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E2C6-6A67-4DEB-B786-2D4856D688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99607" y="809469"/>
            <a:ext cx="80871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Статья 3 ФЗ о рекламе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/>
              <a:t>Реклама</a:t>
            </a:r>
            <a:r>
              <a:rPr lang="ru-RU" sz="2800" dirty="0" smtClean="0"/>
              <a:t>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ч. 7 ст. 5 ФЗ о рекламе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ru-RU" dirty="0" smtClean="0"/>
              <a:t>Не допускается реклама, в которой отсутствует часть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614"/>
          </a:xfrm>
        </p:spPr>
        <p:txBody>
          <a:bodyPr/>
          <a:lstStyle/>
          <a:p>
            <a:pPr algn="l"/>
            <a:r>
              <a:rPr lang="ru-RU" sz="3600" dirty="0" smtClean="0"/>
              <a:t>Статья 7. Не допускается реклама: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Товаров, производство и (или) реализация которых запрещены;</a:t>
            </a:r>
          </a:p>
          <a:p>
            <a:r>
              <a:rPr lang="ru-RU" sz="2400" dirty="0" smtClean="0"/>
              <a:t>Наркотических средств;</a:t>
            </a:r>
          </a:p>
          <a:p>
            <a:r>
              <a:rPr lang="ru-RU" sz="2400" dirty="0" smtClean="0"/>
              <a:t>Взрывчатых веществ (кроме пиротехники);</a:t>
            </a:r>
          </a:p>
          <a:p>
            <a:r>
              <a:rPr lang="ru-RU" sz="2400" dirty="0" smtClean="0"/>
              <a:t>Органов и тканей человека в качестве объектов купли-продажи;</a:t>
            </a:r>
          </a:p>
          <a:p>
            <a:r>
              <a:rPr lang="ru-RU" sz="2400" dirty="0" smtClean="0"/>
              <a:t>Товаров подлежащих регистрации, сертификации, лицензированию в отсутствие таких регистрации, сертификации, лицензий…;</a:t>
            </a:r>
          </a:p>
          <a:p>
            <a:r>
              <a:rPr lang="ru-RU" sz="2400" dirty="0" smtClean="0"/>
              <a:t>Табака, табачной продукции, табачных изделий и т.д.</a:t>
            </a:r>
          </a:p>
          <a:p>
            <a:r>
              <a:rPr lang="ru-RU" sz="2400" dirty="0" smtClean="0"/>
              <a:t>Медицинских услуг по искусственному прерыванию беременности.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43397"/>
            <a:ext cx="8229600" cy="2941820"/>
          </a:xfrm>
        </p:spPr>
        <p:txBody>
          <a:bodyPr/>
          <a:lstStyle/>
          <a:p>
            <a:r>
              <a:rPr lang="ru-RU" dirty="0" smtClean="0"/>
              <a:t>По сетям электросвязи только при условии предварительного согласия абонента или адресата на получение рекламы.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/>
              <a:t>Статья 21. реклама алкогольной продукции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949128" cy="4525963"/>
          </a:xfrm>
        </p:spPr>
        <p:txBody>
          <a:bodyPr/>
          <a:lstStyle/>
          <a:p>
            <a:r>
              <a:rPr lang="ru-RU" dirty="0" smtClean="0"/>
              <a:t>Реклама алкоголя (более 5%) </a:t>
            </a:r>
          </a:p>
          <a:p>
            <a:pPr>
              <a:buNone/>
            </a:pPr>
            <a:r>
              <a:rPr lang="ru-RU" b="1" dirty="0" smtClean="0"/>
              <a:t>    только</a:t>
            </a:r>
            <a:r>
              <a:rPr lang="ru-RU" dirty="0" smtClean="0"/>
              <a:t> в стационарных торговых объектах.(ч. 2.1 ст. 21)</a:t>
            </a:r>
          </a:p>
          <a:p>
            <a:r>
              <a:rPr lang="ru-RU" dirty="0" smtClean="0"/>
              <a:t>Допускается реклама пива во время трансляции спортивных соревнований (ч. 7 ст. 21)</a:t>
            </a:r>
          </a:p>
          <a:p>
            <a:r>
              <a:rPr lang="ru-RU" dirty="0" smtClean="0"/>
              <a:t>Допускается реклама вина, произведенных в РФ из выращенного в РФ винограда в теле- радио- программах с 23 до 7 часов. (ч.8 ст. 21)</a:t>
            </a:r>
          </a:p>
          <a:p>
            <a:r>
              <a:rPr lang="ru-RU" b="1" dirty="0" smtClean="0"/>
              <a:t>В каждом случае – предупреждение о вреде (10%) (ч. 3 ст. 21)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</TotalTime>
  <Words>710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Слайд 1</vt:lpstr>
      <vt:lpstr>Статья 33 Антимонопольный орган</vt:lpstr>
      <vt:lpstr>Антимонопольный орган вправе:</vt:lpstr>
      <vt:lpstr>По итогам 2016 г.</vt:lpstr>
      <vt:lpstr>Слайд 5</vt:lpstr>
      <vt:lpstr>ч. 7 ст. 5 ФЗ о рекламе</vt:lpstr>
      <vt:lpstr>Статья 7. Не допускается реклама:</vt:lpstr>
      <vt:lpstr>Статья 18</vt:lpstr>
      <vt:lpstr>Статья 21. реклама алкогольной продукции </vt:lpstr>
      <vt:lpstr>Слайд 10</vt:lpstr>
      <vt:lpstr>Реклама товаров при дистанционном способе их продажи</vt:lpstr>
      <vt:lpstr>Слайд 12</vt:lpstr>
      <vt:lpstr>Статья 28. Реклама финансовых услуг</vt:lpstr>
      <vt:lpstr>Реклама участия в долевом строительстве должна содержать</vt:lpstr>
      <vt:lpstr>Реклама участия в долевом строительстве не допускается:</vt:lpstr>
      <vt:lpstr>Слайд 16</vt:lpstr>
      <vt:lpstr>Слайд 17</vt:lpstr>
      <vt:lpstr>Слайд 18</vt:lpstr>
    </vt:vector>
  </TitlesOfParts>
  <Company>FAS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 Elena Nagaychuk</dc:creator>
  <cp:lastModifiedBy>to08-Tumudova</cp:lastModifiedBy>
  <cp:revision>282</cp:revision>
  <dcterms:created xsi:type="dcterms:W3CDTF">2011-08-31T07:35:34Z</dcterms:created>
  <dcterms:modified xsi:type="dcterms:W3CDTF">2017-06-21T17:29:29Z</dcterms:modified>
</cp:coreProperties>
</file>